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y="5143500" cx="9144000"/>
  <p:notesSz cx="6858000" cy="9144000"/>
  <p:embeddedFontLst>
    <p:embeddedFont>
      <p:font typeface="Roboto"/>
      <p:regular r:id="rId29"/>
      <p:bold r:id="rId30"/>
      <p:italic r:id="rId31"/>
      <p:boldItalic r:id="rId32"/>
    </p:embeddedFont>
    <p:embeddedFont>
      <p:font typeface="Comfortaa"/>
      <p:regular r:id="rId33"/>
      <p:bold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Comfortaa-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Comfortaa-bold.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png>
</file>

<file path=ppt/media/image13.png>
</file>

<file path=ppt/media/image14.png>
</file>

<file path=ppt/media/image15.gif>
</file>

<file path=ppt/media/image16.png>
</file>

<file path=ppt/media/image2.g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fd79638230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fd79638230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10042da5cce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10042da5cce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fd79638230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fd79638230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0042da5cce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0042da5cce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fd79638230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fd79638230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fd79638230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fd79638230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fd79638230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fd79638230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fd79638230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fd79638230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fd79638230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fd79638230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fd79638230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fd79638230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fd7963823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fd7963823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fd79638230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fd79638230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0042da5cc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0042da5cc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0042da5cc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0042da5cc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0042da5cce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0042da5cce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fd79638230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fd79638230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fd79638230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fd79638230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fd79638230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fd7963823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fd79638230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fd79638230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fd79638230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fd79638230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fd7963823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fd7963823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fd79638230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fd79638230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gif"/><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gif"/><Relationship Id="rId4" Type="http://schemas.openxmlformats.org/officeDocument/2006/relationships/image" Target="../media/image15.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384150" y="374977"/>
            <a:ext cx="8375700" cy="13548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s"/>
              <a:t>SISTEMAS DE ALMACENAMIENTO DE LA INFORMACIÓN</a:t>
            </a:r>
            <a:endParaRPr b="1"/>
          </a:p>
        </p:txBody>
      </p:sp>
      <p:sp>
        <p:nvSpPr>
          <p:cNvPr id="86" name="Google Shape;86;p13"/>
          <p:cNvSpPr txBox="1"/>
          <p:nvPr>
            <p:ph idx="1" type="subTitle"/>
          </p:nvPr>
        </p:nvSpPr>
        <p:spPr>
          <a:xfrm>
            <a:off x="6208548" y="4357325"/>
            <a:ext cx="26493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t>Enrique González de Anleo Aliaga</a:t>
            </a:r>
            <a:endParaRPr sz="1200"/>
          </a:p>
          <a:p>
            <a:pPr indent="0" lvl="0" marL="0" rtl="0" algn="l">
              <a:spcBef>
                <a:spcPts val="0"/>
              </a:spcBef>
              <a:spcAft>
                <a:spcPts val="0"/>
              </a:spcAft>
              <a:buNone/>
            </a:pPr>
            <a:r>
              <a:rPr lang="es" sz="1200"/>
              <a:t>Marco Batista Calado</a:t>
            </a:r>
            <a:endParaRPr sz="1200"/>
          </a:p>
        </p:txBody>
      </p:sp>
      <p:pic>
        <p:nvPicPr>
          <p:cNvPr id="87" name="Google Shape;87;p13"/>
          <p:cNvPicPr preferRelativeResize="0"/>
          <p:nvPr/>
        </p:nvPicPr>
        <p:blipFill>
          <a:blip r:embed="rId3">
            <a:alphaModFix/>
          </a:blip>
          <a:stretch>
            <a:fillRect/>
          </a:stretch>
        </p:blipFill>
        <p:spPr>
          <a:xfrm>
            <a:off x="497900" y="1905202"/>
            <a:ext cx="5637123" cy="310892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idx="1" type="body"/>
          </p:nvPr>
        </p:nvSpPr>
        <p:spPr>
          <a:xfrm>
            <a:off x="502525" y="159250"/>
            <a:ext cx="1266300" cy="4590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b="1" lang="es" sz="8000">
                <a:solidFill>
                  <a:schemeClr val="dk1"/>
                </a:solidFill>
              </a:rPr>
              <a:t>Usos</a:t>
            </a:r>
            <a:endParaRPr b="1" sz="8000">
              <a:solidFill>
                <a:schemeClr val="dk1"/>
              </a:solidFill>
            </a:endParaRPr>
          </a:p>
          <a:p>
            <a:pPr indent="0" lvl="0" marL="0" rtl="0" algn="l">
              <a:spcBef>
                <a:spcPts val="0"/>
              </a:spcBef>
              <a:spcAft>
                <a:spcPts val="0"/>
              </a:spcAft>
              <a:buNone/>
            </a:pPr>
            <a:br>
              <a:rPr b="1" lang="es" sz="4407">
                <a:solidFill>
                  <a:srgbClr val="00A2BD"/>
                </a:solidFill>
              </a:rPr>
            </a:br>
            <a:endParaRPr sz="4657"/>
          </a:p>
        </p:txBody>
      </p:sp>
      <p:sp>
        <p:nvSpPr>
          <p:cNvPr id="138" name="Google Shape;138;p22"/>
          <p:cNvSpPr/>
          <p:nvPr/>
        </p:nvSpPr>
        <p:spPr>
          <a:xfrm>
            <a:off x="700489" y="700429"/>
            <a:ext cx="1183500" cy="397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rgbClr val="FFFFFF"/>
                </a:solidFill>
                <a:latin typeface="Roboto"/>
                <a:ea typeface="Roboto"/>
                <a:cs typeface="Roboto"/>
                <a:sym typeface="Roboto"/>
              </a:rPr>
              <a:t>Tipo</a:t>
            </a:r>
            <a:endParaRPr b="1" sz="1000">
              <a:solidFill>
                <a:srgbClr val="FFFFFF"/>
              </a:solidFill>
              <a:latin typeface="Roboto"/>
              <a:ea typeface="Roboto"/>
              <a:cs typeface="Roboto"/>
              <a:sym typeface="Roboto"/>
            </a:endParaRPr>
          </a:p>
        </p:txBody>
      </p:sp>
      <p:sp>
        <p:nvSpPr>
          <p:cNvPr id="139" name="Google Shape;139;p22"/>
          <p:cNvSpPr/>
          <p:nvPr/>
        </p:nvSpPr>
        <p:spPr>
          <a:xfrm>
            <a:off x="1951084" y="700425"/>
            <a:ext cx="6447600" cy="397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rgbClr val="FFFFFF"/>
                </a:solidFill>
                <a:latin typeface="Roboto"/>
                <a:ea typeface="Roboto"/>
                <a:cs typeface="Roboto"/>
                <a:sym typeface="Roboto"/>
              </a:rPr>
              <a:t>Funciones y características</a:t>
            </a:r>
            <a:endParaRPr b="1" sz="1000">
              <a:solidFill>
                <a:srgbClr val="FFFFFF"/>
              </a:solidFill>
              <a:latin typeface="Roboto"/>
              <a:ea typeface="Roboto"/>
              <a:cs typeface="Roboto"/>
              <a:sym typeface="Roboto"/>
            </a:endParaRPr>
          </a:p>
        </p:txBody>
      </p:sp>
      <p:grpSp>
        <p:nvGrpSpPr>
          <p:cNvPr id="140" name="Google Shape;140;p22"/>
          <p:cNvGrpSpPr/>
          <p:nvPr/>
        </p:nvGrpSpPr>
        <p:grpSpPr>
          <a:xfrm>
            <a:off x="700610" y="2983619"/>
            <a:ext cx="7698329" cy="892231"/>
            <a:chOff x="3335464" y="4469063"/>
            <a:chExt cx="3846664" cy="674400"/>
          </a:xfrm>
        </p:grpSpPr>
        <p:sp>
          <p:nvSpPr>
            <p:cNvPr id="141" name="Google Shape;141;p22"/>
            <p:cNvSpPr/>
            <p:nvPr/>
          </p:nvSpPr>
          <p:spPr>
            <a:xfrm>
              <a:off x="3960428" y="4469063"/>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 sz="800">
                  <a:solidFill>
                    <a:schemeClr val="lt1"/>
                  </a:solidFill>
                </a:rPr>
                <a:t>Una vez diseñada y construida la base de datos, los programadores se encargarán de implementar los programas de aplicación que servirán a los usuarios finales. Estos programas de aplicación ofrecerán la posibilidad de realizar consultas de datos, inserción, actualización o eliminación de los mismos. Para desarrollar estos programas se utilizan lenguajes de tercera o cuarta generación.</a:t>
              </a:r>
              <a:endParaRPr sz="800">
                <a:solidFill>
                  <a:schemeClr val="lt1"/>
                </a:solidFill>
                <a:latin typeface="Roboto"/>
                <a:ea typeface="Roboto"/>
                <a:cs typeface="Roboto"/>
                <a:sym typeface="Roboto"/>
              </a:endParaRPr>
            </a:p>
          </p:txBody>
        </p:sp>
        <p:sp>
          <p:nvSpPr>
            <p:cNvPr id="142" name="Google Shape;142;p22"/>
            <p:cNvSpPr/>
            <p:nvPr/>
          </p:nvSpPr>
          <p:spPr>
            <a:xfrm>
              <a:off x="3335464" y="4469063"/>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Programador de aplicación</a:t>
              </a:r>
              <a:endParaRPr sz="1000">
                <a:solidFill>
                  <a:schemeClr val="lt1"/>
                </a:solidFill>
              </a:endParaRPr>
            </a:p>
          </p:txBody>
        </p:sp>
      </p:grpSp>
      <p:grpSp>
        <p:nvGrpSpPr>
          <p:cNvPr id="143" name="Google Shape;143;p22"/>
          <p:cNvGrpSpPr/>
          <p:nvPr/>
        </p:nvGrpSpPr>
        <p:grpSpPr>
          <a:xfrm>
            <a:off x="700698" y="1170382"/>
            <a:ext cx="7698386" cy="892231"/>
            <a:chOff x="3335456" y="3098513"/>
            <a:chExt cx="3846693" cy="674400"/>
          </a:xfrm>
        </p:grpSpPr>
        <p:sp>
          <p:nvSpPr>
            <p:cNvPr id="144" name="Google Shape;144;p22"/>
            <p:cNvSpPr/>
            <p:nvPr/>
          </p:nvSpPr>
          <p:spPr>
            <a:xfrm>
              <a:off x="3960448" y="3098513"/>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 sz="800">
                  <a:solidFill>
                    <a:schemeClr val="lt1"/>
                  </a:solidFill>
                </a:rPr>
                <a:t>Es la persona encargada de la creación o implementación física de la base de datos. Es quien escoge los tipos de ficheros, los índices que hay que crear, la ubicación de éstos, etc. En general, es quien toma las decisiones relacionadas con el funcionamiento físico del almacenamiento de información. Siempre teniendo en cuenta las posibilidades del sistema de información con el que trabaje. Junto a estas tareas, el administrador establecerá la política de seguridad y de acceso para garantizar el menor número de problemas.</a:t>
              </a:r>
              <a:endParaRPr sz="800">
                <a:solidFill>
                  <a:schemeClr val="lt1"/>
                </a:solidFill>
                <a:latin typeface="Roboto"/>
                <a:ea typeface="Roboto"/>
                <a:cs typeface="Roboto"/>
                <a:sym typeface="Roboto"/>
              </a:endParaRPr>
            </a:p>
          </p:txBody>
        </p:sp>
        <p:sp>
          <p:nvSpPr>
            <p:cNvPr id="145" name="Google Shape;145;p22"/>
            <p:cNvSpPr/>
            <p:nvPr/>
          </p:nvSpPr>
          <p:spPr>
            <a:xfrm>
              <a:off x="3335456" y="3098513"/>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Administrador</a:t>
              </a:r>
              <a:endParaRPr sz="1000">
                <a:solidFill>
                  <a:schemeClr val="lt1"/>
                </a:solidFill>
              </a:endParaRPr>
            </a:p>
          </p:txBody>
        </p:sp>
      </p:grpSp>
      <p:grpSp>
        <p:nvGrpSpPr>
          <p:cNvPr id="146" name="Google Shape;146;p22"/>
          <p:cNvGrpSpPr/>
          <p:nvPr/>
        </p:nvGrpSpPr>
        <p:grpSpPr>
          <a:xfrm>
            <a:off x="700580" y="2077000"/>
            <a:ext cx="7698297" cy="892231"/>
            <a:chOff x="3335460" y="3783788"/>
            <a:chExt cx="3846648" cy="674400"/>
          </a:xfrm>
        </p:grpSpPr>
        <p:sp>
          <p:nvSpPr>
            <p:cNvPr id="147" name="Google Shape;147;p22"/>
            <p:cNvSpPr/>
            <p:nvPr/>
          </p:nvSpPr>
          <p:spPr>
            <a:xfrm>
              <a:off x="3960409" y="3783788"/>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 sz="800">
                  <a:solidFill>
                    <a:schemeClr val="lt1"/>
                  </a:solidFill>
                </a:rPr>
                <a:t>Son las personas encargadas de diseñar cómo será la base de datos. Llevarán a cabo la identificación de los datos, las relaciones entre ellos, sus restricciones, etc. Para ello han de conocer a fondo los datos y procesos a representar en la base de datos. Si estamos hablando de una empresa, será necesario que conozcan las reglas de negocio en la que esta se mueve. Para obtener un buen resultado, el diseñador de la base de datos debe implicar en el proceso a todos los usuarios de la base de datos, tan pronto como sea posible.</a:t>
              </a:r>
              <a:endParaRPr sz="800">
                <a:solidFill>
                  <a:schemeClr val="lt1"/>
                </a:solidFill>
                <a:latin typeface="Roboto"/>
                <a:ea typeface="Roboto"/>
                <a:cs typeface="Roboto"/>
                <a:sym typeface="Roboto"/>
              </a:endParaRPr>
            </a:p>
          </p:txBody>
        </p:sp>
        <p:sp>
          <p:nvSpPr>
            <p:cNvPr id="148" name="Google Shape;148;p22"/>
            <p:cNvSpPr/>
            <p:nvPr/>
          </p:nvSpPr>
          <p:spPr>
            <a:xfrm>
              <a:off x="3335460" y="3783788"/>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Diseñador</a:t>
              </a:r>
              <a:endParaRPr sz="1000">
                <a:solidFill>
                  <a:schemeClr val="lt1"/>
                </a:solidFill>
              </a:endParaRPr>
            </a:p>
          </p:txBody>
        </p:sp>
      </p:grpSp>
      <p:grpSp>
        <p:nvGrpSpPr>
          <p:cNvPr id="149" name="Google Shape;149;p22"/>
          <p:cNvGrpSpPr/>
          <p:nvPr/>
        </p:nvGrpSpPr>
        <p:grpSpPr>
          <a:xfrm>
            <a:off x="700580" y="3890289"/>
            <a:ext cx="7698002" cy="892231"/>
            <a:chOff x="3335460" y="4469063"/>
            <a:chExt cx="3846501" cy="674400"/>
          </a:xfrm>
        </p:grpSpPr>
        <p:sp>
          <p:nvSpPr>
            <p:cNvPr id="150" name="Google Shape;150;p22"/>
            <p:cNvSpPr/>
            <p:nvPr/>
          </p:nvSpPr>
          <p:spPr>
            <a:xfrm>
              <a:off x="3960261" y="4469063"/>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s" sz="800">
                  <a:solidFill>
                    <a:schemeClr val="lt1"/>
                  </a:solidFill>
                </a:rPr>
                <a:t>Son los clientes finales de la base de datos. Al diseñar, implementar y mantener la base de datos se busca cumplir los requisitos establecidos por el cliente para la gestión de su información.</a:t>
              </a:r>
              <a:endParaRPr sz="800">
                <a:solidFill>
                  <a:schemeClr val="lt1"/>
                </a:solidFill>
                <a:latin typeface="Roboto"/>
                <a:ea typeface="Roboto"/>
                <a:cs typeface="Roboto"/>
                <a:sym typeface="Roboto"/>
              </a:endParaRPr>
            </a:p>
          </p:txBody>
        </p:sp>
        <p:sp>
          <p:nvSpPr>
            <p:cNvPr id="151" name="Google Shape;151;p22"/>
            <p:cNvSpPr/>
            <p:nvPr/>
          </p:nvSpPr>
          <p:spPr>
            <a:xfrm>
              <a:off x="3335460" y="4469063"/>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Usuarios finales</a:t>
              </a:r>
              <a:endParaRPr sz="1000">
                <a:solidFill>
                  <a:schemeClr val="lt1"/>
                </a:solidFil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idx="1" type="body"/>
          </p:nvPr>
        </p:nvSpPr>
        <p:spPr>
          <a:xfrm>
            <a:off x="277025" y="197575"/>
            <a:ext cx="5890800" cy="4872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highlight>
                  <a:srgbClr val="FFFFFF"/>
                </a:highlight>
              </a:rPr>
              <a:t>Tipos según el modelo de datos</a:t>
            </a:r>
            <a:endParaRPr b="1" sz="2000">
              <a:solidFill>
                <a:schemeClr val="dk1"/>
              </a:solidFill>
              <a:highlight>
                <a:srgbClr val="FFFFFF"/>
              </a:highlight>
            </a:endParaRPr>
          </a:p>
          <a:p>
            <a:pPr indent="0" lvl="0" marL="0" rtl="0" algn="l">
              <a:lnSpc>
                <a:spcPct val="100000"/>
              </a:lnSpc>
              <a:spcBef>
                <a:spcPts val="0"/>
              </a:spcBef>
              <a:spcAft>
                <a:spcPts val="0"/>
              </a:spcAft>
              <a:buNone/>
            </a:pPr>
            <a:r>
              <a:t/>
            </a:r>
            <a:endParaRPr b="1" sz="2000">
              <a:solidFill>
                <a:schemeClr val="dk1"/>
              </a:solidFill>
              <a:highlight>
                <a:srgbClr val="FFFFFF"/>
              </a:highlight>
            </a:endParaRPr>
          </a:p>
          <a:p>
            <a:pPr indent="0" lvl="0" marL="0" rtl="0" algn="l">
              <a:lnSpc>
                <a:spcPct val="100000"/>
              </a:lnSpc>
              <a:spcBef>
                <a:spcPts val="0"/>
              </a:spcBef>
              <a:spcAft>
                <a:spcPts val="0"/>
              </a:spcAft>
              <a:buNone/>
            </a:pPr>
            <a:r>
              <a:t/>
            </a:r>
            <a:endParaRPr b="1" sz="500">
              <a:solidFill>
                <a:schemeClr val="dk1"/>
              </a:solidFill>
              <a:highlight>
                <a:srgbClr val="FFFFFF"/>
              </a:highlight>
            </a:endParaRPr>
          </a:p>
          <a:p>
            <a:pPr indent="-298450" lvl="0" marL="457200" rtl="0" algn="l">
              <a:lnSpc>
                <a:spcPct val="100000"/>
              </a:lnSpc>
              <a:spcBef>
                <a:spcPts val="0"/>
              </a:spcBef>
              <a:spcAft>
                <a:spcPts val="0"/>
              </a:spcAft>
              <a:buClr>
                <a:schemeClr val="accent5"/>
              </a:buClr>
              <a:buSzPts val="1100"/>
              <a:buChar char="●"/>
            </a:pPr>
            <a:r>
              <a:rPr b="1" lang="es" sz="1100">
                <a:solidFill>
                  <a:schemeClr val="accent5"/>
                </a:solidFill>
              </a:rPr>
              <a:t>Jerárquicas:</a:t>
            </a:r>
            <a:r>
              <a:rPr b="1" lang="es" sz="1100">
                <a:solidFill>
                  <a:srgbClr val="000000"/>
                </a:solidFill>
              </a:rPr>
              <a:t> </a:t>
            </a:r>
            <a:r>
              <a:rPr lang="es" sz="1100">
                <a:solidFill>
                  <a:srgbClr val="000000"/>
                </a:solidFill>
              </a:rPr>
              <a:t>los datos se organizan en forma de árbol invertido, en donde un </a:t>
            </a:r>
            <a:r>
              <a:rPr i="1" lang="es" sz="1100">
                <a:solidFill>
                  <a:srgbClr val="000000"/>
                </a:solidFill>
              </a:rPr>
              <a:t>nodo padre</a:t>
            </a:r>
            <a:r>
              <a:rPr lang="es" sz="1100">
                <a:solidFill>
                  <a:srgbClr val="000000"/>
                </a:solidFill>
              </a:rPr>
              <a:t> de información puede tener varios </a:t>
            </a:r>
            <a:r>
              <a:rPr i="1" lang="es" sz="1100">
                <a:solidFill>
                  <a:srgbClr val="000000"/>
                </a:solidFill>
              </a:rPr>
              <a:t>hijos</a:t>
            </a:r>
            <a:r>
              <a:rPr lang="es" sz="1100">
                <a:solidFill>
                  <a:srgbClr val="000000"/>
                </a:solidFill>
              </a:rPr>
              <a:t>. El nodo que no tiene padres es llamado </a:t>
            </a:r>
            <a:r>
              <a:rPr i="1" lang="es" sz="1100">
                <a:solidFill>
                  <a:srgbClr val="000000"/>
                </a:solidFill>
              </a:rPr>
              <a:t>raíz,</a:t>
            </a:r>
            <a:r>
              <a:rPr lang="es" sz="1100">
                <a:solidFill>
                  <a:srgbClr val="000000"/>
                </a:solidFill>
              </a:rPr>
              <a:t> y a los nodos que no tienen hijos se los conoce como </a:t>
            </a:r>
            <a:r>
              <a:rPr i="1" lang="es" sz="1100">
                <a:solidFill>
                  <a:srgbClr val="000000"/>
                </a:solidFill>
              </a:rPr>
              <a:t>hojas.</a:t>
            </a:r>
            <a:r>
              <a:rPr lang="es" sz="1100">
                <a:solidFill>
                  <a:srgbClr val="000000"/>
                </a:solidFill>
              </a:rPr>
              <a:t> Son útiles en el caso de apps que manejan un gran volumen de info. y datos muy compartidos permitiendo crear estructuras estables y de gran rendimiento. Una de las principales limitaciones de este modelo es su incapacidad de representar eficientemente la redundancia de datos.</a:t>
            </a:r>
            <a:endParaRPr sz="1100">
              <a:solidFill>
                <a:srgbClr val="000000"/>
              </a:solidFill>
            </a:endParaRPr>
          </a:p>
          <a:p>
            <a:pPr indent="0" lvl="0" marL="0" rtl="0" algn="l">
              <a:lnSpc>
                <a:spcPct val="100000"/>
              </a:lnSpc>
              <a:spcBef>
                <a:spcPts val="0"/>
              </a:spcBef>
              <a:spcAft>
                <a:spcPts val="0"/>
              </a:spcAft>
              <a:buNone/>
            </a:pPr>
            <a:r>
              <a:t/>
            </a:r>
            <a:endParaRPr sz="1100">
              <a:solidFill>
                <a:srgbClr val="000000"/>
              </a:solidFill>
            </a:endParaRPr>
          </a:p>
          <a:p>
            <a:pPr indent="0" lvl="0" marL="0" rtl="0" algn="l">
              <a:lnSpc>
                <a:spcPct val="100000"/>
              </a:lnSpc>
              <a:spcBef>
                <a:spcPts val="0"/>
              </a:spcBef>
              <a:spcAft>
                <a:spcPts val="0"/>
              </a:spcAft>
              <a:buNone/>
            </a:pPr>
            <a:r>
              <a:t/>
            </a:r>
            <a:endParaRPr sz="1100">
              <a:solidFill>
                <a:srgbClr val="000000"/>
              </a:solidFill>
            </a:endParaRPr>
          </a:p>
          <a:p>
            <a:pPr indent="0" lvl="0" marL="0" rtl="0" algn="l">
              <a:lnSpc>
                <a:spcPct val="100000"/>
              </a:lnSpc>
              <a:spcBef>
                <a:spcPts val="0"/>
              </a:spcBef>
              <a:spcAft>
                <a:spcPts val="0"/>
              </a:spcAft>
              <a:buNone/>
            </a:pPr>
            <a:r>
              <a:t/>
            </a:r>
            <a:endParaRPr sz="1100">
              <a:solidFill>
                <a:srgbClr val="000000"/>
              </a:solidFill>
            </a:endParaRPr>
          </a:p>
          <a:p>
            <a:pPr indent="-298450" lvl="0" marL="457200" rtl="0" algn="l">
              <a:lnSpc>
                <a:spcPct val="100000"/>
              </a:lnSpc>
              <a:spcBef>
                <a:spcPts val="0"/>
              </a:spcBef>
              <a:spcAft>
                <a:spcPts val="0"/>
              </a:spcAft>
              <a:buClr>
                <a:schemeClr val="accent5"/>
              </a:buClr>
              <a:buSzPts val="1100"/>
              <a:buChar char="●"/>
            </a:pPr>
            <a:r>
              <a:rPr b="1" lang="es" sz="1100">
                <a:solidFill>
                  <a:schemeClr val="accent5"/>
                </a:solidFill>
              </a:rPr>
              <a:t>De red: </a:t>
            </a:r>
            <a:r>
              <a:rPr lang="es" sz="1100">
                <a:solidFill>
                  <a:srgbClr val="000000"/>
                </a:solidFill>
              </a:rPr>
              <a:t>su diferencia con las jerárquicas es la modificación del concepto de </a:t>
            </a:r>
            <a:r>
              <a:rPr i="1" lang="es" sz="1100">
                <a:solidFill>
                  <a:srgbClr val="000000"/>
                </a:solidFill>
              </a:rPr>
              <a:t>nodo:</a:t>
            </a:r>
            <a:r>
              <a:rPr lang="es" sz="1100">
                <a:solidFill>
                  <a:srgbClr val="000000"/>
                </a:solidFill>
              </a:rPr>
              <a:t> se permite que un mismo nodo tenga varios padres. Fue una gran mejora con respecto al modelo jerárquico, ya que ofrecía una solución eficiente al problema de redundancia de datos; pero, aun así, la dificultad que significa administrar la info. en una base de datos de red ha significado que sea un modelo utilizado en su mayoría por programadores más que por usuarios finales.</a:t>
            </a:r>
            <a:endParaRPr sz="1100">
              <a:solidFill>
                <a:srgbClr val="000000"/>
              </a:solidFill>
            </a:endParaRPr>
          </a:p>
          <a:p>
            <a:pPr indent="0" lvl="0" marL="0" rtl="0" algn="l">
              <a:lnSpc>
                <a:spcPct val="100000"/>
              </a:lnSpc>
              <a:spcBef>
                <a:spcPts val="0"/>
              </a:spcBef>
              <a:spcAft>
                <a:spcPts val="0"/>
              </a:spcAft>
              <a:buNone/>
            </a:pPr>
            <a:r>
              <a:t/>
            </a:r>
            <a:endParaRPr sz="1100">
              <a:solidFill>
                <a:srgbClr val="000000"/>
              </a:solidFill>
            </a:endParaRPr>
          </a:p>
          <a:p>
            <a:pPr indent="0" lvl="0" marL="0" rtl="0" algn="l">
              <a:lnSpc>
                <a:spcPct val="100000"/>
              </a:lnSpc>
              <a:spcBef>
                <a:spcPts val="0"/>
              </a:spcBef>
              <a:spcAft>
                <a:spcPts val="0"/>
              </a:spcAft>
              <a:buNone/>
            </a:pPr>
            <a:r>
              <a:t/>
            </a:r>
            <a:endParaRPr b="1" sz="1100">
              <a:solidFill>
                <a:srgbClr val="000000"/>
              </a:solidFill>
            </a:endParaRPr>
          </a:p>
          <a:p>
            <a:pPr indent="0" lvl="0" marL="0" rtl="0" algn="l">
              <a:spcBef>
                <a:spcPts val="0"/>
              </a:spcBef>
              <a:spcAft>
                <a:spcPts val="0"/>
              </a:spcAft>
              <a:buNone/>
            </a:pPr>
            <a:r>
              <a:t/>
            </a:r>
            <a:endParaRPr b="1" sz="800">
              <a:solidFill>
                <a:schemeClr val="accent5"/>
              </a:solidFill>
            </a:endParaRPr>
          </a:p>
          <a:p>
            <a:pPr indent="0" lvl="0" marL="0" rtl="0" algn="l">
              <a:spcBef>
                <a:spcPts val="1600"/>
              </a:spcBef>
              <a:spcAft>
                <a:spcPts val="0"/>
              </a:spcAft>
              <a:buNone/>
            </a:pPr>
            <a:r>
              <a:t/>
            </a:r>
            <a:endParaRPr sz="1100"/>
          </a:p>
          <a:p>
            <a:pPr indent="0" lvl="0" marL="0" rtl="0" algn="l">
              <a:spcBef>
                <a:spcPts val="1200"/>
              </a:spcBef>
              <a:spcAft>
                <a:spcPts val="1200"/>
              </a:spcAft>
              <a:buNone/>
            </a:pPr>
            <a:r>
              <a:t/>
            </a:r>
            <a:endParaRPr sz="1100"/>
          </a:p>
        </p:txBody>
      </p:sp>
      <p:pic>
        <p:nvPicPr>
          <p:cNvPr id="157" name="Google Shape;157;p23"/>
          <p:cNvPicPr preferRelativeResize="0"/>
          <p:nvPr/>
        </p:nvPicPr>
        <p:blipFill>
          <a:blip r:embed="rId3">
            <a:alphaModFix/>
          </a:blip>
          <a:stretch>
            <a:fillRect/>
          </a:stretch>
        </p:blipFill>
        <p:spPr>
          <a:xfrm>
            <a:off x="6167825" y="800225"/>
            <a:ext cx="2678973" cy="1339475"/>
          </a:xfrm>
          <a:prstGeom prst="rect">
            <a:avLst/>
          </a:prstGeom>
          <a:noFill/>
          <a:ln>
            <a:noFill/>
          </a:ln>
        </p:spPr>
      </p:pic>
      <p:pic>
        <p:nvPicPr>
          <p:cNvPr id="158" name="Google Shape;158;p23"/>
          <p:cNvPicPr preferRelativeResize="0"/>
          <p:nvPr/>
        </p:nvPicPr>
        <p:blipFill>
          <a:blip r:embed="rId4">
            <a:alphaModFix/>
          </a:blip>
          <a:stretch>
            <a:fillRect/>
          </a:stretch>
        </p:blipFill>
        <p:spPr>
          <a:xfrm>
            <a:off x="6208425" y="2378348"/>
            <a:ext cx="2597775" cy="133947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4"/>
          <p:cNvSpPr txBox="1"/>
          <p:nvPr>
            <p:ph idx="1" type="body"/>
          </p:nvPr>
        </p:nvSpPr>
        <p:spPr>
          <a:xfrm>
            <a:off x="277025" y="197575"/>
            <a:ext cx="5387700" cy="4872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highlight>
                  <a:srgbClr val="FFFFFF"/>
                </a:highlight>
              </a:rPr>
              <a:t>Tipos según el modelo de datos</a:t>
            </a:r>
            <a:endParaRPr b="1" sz="2000">
              <a:solidFill>
                <a:schemeClr val="dk1"/>
              </a:solidFill>
              <a:highlight>
                <a:srgbClr val="FFFFFF"/>
              </a:highlight>
            </a:endParaRPr>
          </a:p>
          <a:p>
            <a:pPr indent="0" lvl="0" marL="0" rtl="0" algn="l">
              <a:lnSpc>
                <a:spcPct val="100000"/>
              </a:lnSpc>
              <a:spcBef>
                <a:spcPts val="0"/>
              </a:spcBef>
              <a:spcAft>
                <a:spcPts val="0"/>
              </a:spcAft>
              <a:buNone/>
            </a:pPr>
            <a:r>
              <a:t/>
            </a:r>
            <a:endParaRPr sz="1100">
              <a:solidFill>
                <a:srgbClr val="000000"/>
              </a:solidFill>
            </a:endParaRPr>
          </a:p>
          <a:p>
            <a:pPr indent="-298450" lvl="0" marL="457200" rtl="0" algn="l">
              <a:lnSpc>
                <a:spcPct val="100000"/>
              </a:lnSpc>
              <a:spcBef>
                <a:spcPts val="1600"/>
              </a:spcBef>
              <a:spcAft>
                <a:spcPts val="0"/>
              </a:spcAft>
              <a:buClr>
                <a:schemeClr val="accent5"/>
              </a:buClr>
              <a:buSzPts val="1100"/>
              <a:buChar char="●"/>
            </a:pPr>
            <a:r>
              <a:rPr b="1" lang="es" sz="1100">
                <a:solidFill>
                  <a:schemeClr val="accent5"/>
                </a:solidFill>
              </a:rPr>
              <a:t>Relacionales:</a:t>
            </a:r>
            <a:r>
              <a:rPr b="1" lang="es" sz="1100">
                <a:solidFill>
                  <a:srgbClr val="000000"/>
                </a:solidFill>
              </a:rPr>
              <a:t> </a:t>
            </a:r>
            <a:r>
              <a:rPr lang="es" sz="1100">
                <a:solidFill>
                  <a:srgbClr val="000000"/>
                </a:solidFill>
              </a:rPr>
              <a:t>son las más utilizadas en aplicaciones reales. La información se almacena siempre haciendo referencia a otra por lo que se facilita la gestión y su uso por personal no especialista. En este modelo el lugar y la forma donde se guarde la información es secundario.</a:t>
            </a:r>
            <a:endParaRPr sz="1100">
              <a:solidFill>
                <a:srgbClr val="000000"/>
              </a:solidFill>
            </a:endParaRPr>
          </a:p>
          <a:p>
            <a:pPr indent="0" lvl="0" marL="0" rtl="0" algn="l">
              <a:lnSpc>
                <a:spcPct val="100000"/>
              </a:lnSpc>
              <a:spcBef>
                <a:spcPts val="1600"/>
              </a:spcBef>
              <a:spcAft>
                <a:spcPts val="0"/>
              </a:spcAft>
              <a:buNone/>
            </a:pPr>
            <a:r>
              <a:t/>
            </a:r>
            <a:endParaRPr sz="1100">
              <a:solidFill>
                <a:srgbClr val="000000"/>
              </a:solidFill>
            </a:endParaRPr>
          </a:p>
          <a:p>
            <a:pPr indent="-298450" lvl="0" marL="457200" rtl="0" algn="l">
              <a:lnSpc>
                <a:spcPct val="100000"/>
              </a:lnSpc>
              <a:spcBef>
                <a:spcPts val="1600"/>
              </a:spcBef>
              <a:spcAft>
                <a:spcPts val="0"/>
              </a:spcAft>
              <a:buClr>
                <a:schemeClr val="accent5"/>
              </a:buClr>
              <a:buSzPts val="1100"/>
              <a:buChar char="●"/>
            </a:pPr>
            <a:r>
              <a:rPr b="1" lang="es" sz="1100">
                <a:solidFill>
                  <a:schemeClr val="accent5"/>
                </a:solidFill>
              </a:rPr>
              <a:t>Orientados a objetos:</a:t>
            </a:r>
            <a:r>
              <a:rPr b="1" lang="es" sz="1100">
                <a:solidFill>
                  <a:srgbClr val="000000"/>
                </a:solidFill>
              </a:rPr>
              <a:t> </a:t>
            </a:r>
            <a:r>
              <a:rPr lang="es" sz="1100">
                <a:solidFill>
                  <a:srgbClr val="000000"/>
                </a:solidFill>
              </a:rPr>
              <a:t>han surgido como concepto tras la aparición de los sistemas de programación orientada a objetos.</a:t>
            </a:r>
            <a:endParaRPr sz="1100">
              <a:solidFill>
                <a:srgbClr val="000000"/>
              </a:solidFill>
            </a:endParaRPr>
          </a:p>
          <a:p>
            <a:pPr indent="0" lvl="0" marL="0" rtl="0" algn="l">
              <a:lnSpc>
                <a:spcPct val="100000"/>
              </a:lnSpc>
              <a:spcBef>
                <a:spcPts val="0"/>
              </a:spcBef>
              <a:spcAft>
                <a:spcPts val="0"/>
              </a:spcAft>
              <a:buNone/>
            </a:pPr>
            <a:r>
              <a:t/>
            </a:r>
            <a:endParaRPr sz="1100">
              <a:solidFill>
                <a:srgbClr val="000000"/>
              </a:solidFill>
            </a:endParaRPr>
          </a:p>
          <a:p>
            <a:pPr indent="-298450" lvl="0" marL="457200" rtl="0" algn="l">
              <a:lnSpc>
                <a:spcPct val="100000"/>
              </a:lnSpc>
              <a:spcBef>
                <a:spcPts val="1600"/>
              </a:spcBef>
              <a:spcAft>
                <a:spcPts val="0"/>
              </a:spcAft>
              <a:buClr>
                <a:schemeClr val="accent5"/>
              </a:buClr>
              <a:buSzPts val="1100"/>
              <a:buChar char="●"/>
            </a:pPr>
            <a:r>
              <a:rPr b="1" lang="es" sz="1100">
                <a:solidFill>
                  <a:schemeClr val="accent5"/>
                </a:solidFill>
              </a:rPr>
              <a:t>Documentales:</a:t>
            </a:r>
            <a:r>
              <a:rPr b="1" lang="es" sz="1100">
                <a:solidFill>
                  <a:srgbClr val="000000"/>
                </a:solidFill>
              </a:rPr>
              <a:t> </a:t>
            </a:r>
            <a:r>
              <a:rPr lang="es" sz="1100">
                <a:solidFill>
                  <a:srgbClr val="000000"/>
                </a:solidFill>
              </a:rPr>
              <a:t>permiten la indexación a texto completo, y en líneas generales realizar búsquedas más potentes, sirven para almacenar grandes volúmenes de info. de antecedente históricos. Taurus es un sistema de índices optimizado para este tipo de bases de datos.</a:t>
            </a:r>
            <a:endParaRPr sz="1100">
              <a:solidFill>
                <a:srgbClr val="000000"/>
              </a:solidFill>
            </a:endParaRPr>
          </a:p>
          <a:p>
            <a:pPr indent="0" lvl="0" marL="0" rtl="0" algn="l">
              <a:lnSpc>
                <a:spcPct val="100000"/>
              </a:lnSpc>
              <a:spcBef>
                <a:spcPts val="1600"/>
              </a:spcBef>
              <a:spcAft>
                <a:spcPts val="0"/>
              </a:spcAft>
              <a:buNone/>
            </a:pPr>
            <a:r>
              <a:t/>
            </a:r>
            <a:endParaRPr sz="1100">
              <a:solidFill>
                <a:srgbClr val="000000"/>
              </a:solidFill>
            </a:endParaRPr>
          </a:p>
          <a:p>
            <a:pPr indent="-298450" lvl="0" marL="457200" rtl="0" algn="l">
              <a:lnSpc>
                <a:spcPct val="100000"/>
              </a:lnSpc>
              <a:spcBef>
                <a:spcPts val="0"/>
              </a:spcBef>
              <a:spcAft>
                <a:spcPts val="0"/>
              </a:spcAft>
              <a:buClr>
                <a:schemeClr val="accent5"/>
              </a:buClr>
              <a:buSzPts val="1100"/>
              <a:buChar char="●"/>
            </a:pPr>
            <a:r>
              <a:rPr b="1" lang="es" sz="1100">
                <a:solidFill>
                  <a:schemeClr val="accent5"/>
                </a:solidFill>
              </a:rPr>
              <a:t>Transaccionales:</a:t>
            </a:r>
            <a:r>
              <a:rPr b="1" lang="es" sz="1100">
                <a:solidFill>
                  <a:srgbClr val="000000"/>
                </a:solidFill>
              </a:rPr>
              <a:t> </a:t>
            </a:r>
            <a:r>
              <a:rPr lang="es" sz="1100">
                <a:solidFill>
                  <a:srgbClr val="000000"/>
                </a:solidFill>
              </a:rPr>
              <a:t>están diseñadas para el envío y recepción de datos a grandes velocidades y de forma continua. Su único fin es la recepción y envío de info. pero la gestión de almacenamiento o redundancia están fuera de su propósito.</a:t>
            </a:r>
            <a:r>
              <a:rPr b="1" lang="es" sz="1100">
                <a:solidFill>
                  <a:srgbClr val="000000"/>
                </a:solidFill>
              </a:rPr>
              <a:t> </a:t>
            </a:r>
            <a:endParaRPr b="1" sz="1100">
              <a:solidFill>
                <a:srgbClr val="000000"/>
              </a:solidFill>
            </a:endParaRPr>
          </a:p>
          <a:p>
            <a:pPr indent="0" lvl="0" marL="0" rtl="0" algn="l">
              <a:spcBef>
                <a:spcPts val="0"/>
              </a:spcBef>
              <a:spcAft>
                <a:spcPts val="0"/>
              </a:spcAft>
              <a:buNone/>
            </a:pPr>
            <a:r>
              <a:t/>
            </a:r>
            <a:endParaRPr b="1" sz="800">
              <a:solidFill>
                <a:schemeClr val="accent5"/>
              </a:solidFill>
            </a:endParaRPr>
          </a:p>
          <a:p>
            <a:pPr indent="0" lvl="0" marL="0" rtl="0" algn="l">
              <a:spcBef>
                <a:spcPts val="1600"/>
              </a:spcBef>
              <a:spcAft>
                <a:spcPts val="0"/>
              </a:spcAft>
              <a:buNone/>
            </a:pPr>
            <a:r>
              <a:t/>
            </a:r>
            <a:endParaRPr sz="1100"/>
          </a:p>
          <a:p>
            <a:pPr indent="0" lvl="0" marL="0" rtl="0" algn="l">
              <a:spcBef>
                <a:spcPts val="1200"/>
              </a:spcBef>
              <a:spcAft>
                <a:spcPts val="1200"/>
              </a:spcAft>
              <a:buNone/>
            </a:pPr>
            <a:r>
              <a:t/>
            </a:r>
            <a:endParaRPr sz="1100"/>
          </a:p>
        </p:txBody>
      </p:sp>
      <p:pic>
        <p:nvPicPr>
          <p:cNvPr id="164" name="Google Shape;164;p24"/>
          <p:cNvPicPr preferRelativeResize="0"/>
          <p:nvPr/>
        </p:nvPicPr>
        <p:blipFill>
          <a:blip r:embed="rId3">
            <a:alphaModFix/>
          </a:blip>
          <a:stretch>
            <a:fillRect/>
          </a:stretch>
        </p:blipFill>
        <p:spPr>
          <a:xfrm>
            <a:off x="5664725" y="197575"/>
            <a:ext cx="3209325" cy="2314750"/>
          </a:xfrm>
          <a:prstGeom prst="rect">
            <a:avLst/>
          </a:prstGeom>
          <a:noFill/>
          <a:ln>
            <a:noFill/>
          </a:ln>
        </p:spPr>
      </p:pic>
      <p:pic>
        <p:nvPicPr>
          <p:cNvPr id="165" name="Google Shape;165;p24"/>
          <p:cNvPicPr preferRelativeResize="0"/>
          <p:nvPr/>
        </p:nvPicPr>
        <p:blipFill>
          <a:blip r:embed="rId4">
            <a:alphaModFix/>
          </a:blip>
          <a:stretch>
            <a:fillRect/>
          </a:stretch>
        </p:blipFill>
        <p:spPr>
          <a:xfrm>
            <a:off x="5745250" y="2725925"/>
            <a:ext cx="2857500" cy="14668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25"/>
          <p:cNvSpPr txBox="1"/>
          <p:nvPr>
            <p:ph idx="1" type="body"/>
          </p:nvPr>
        </p:nvSpPr>
        <p:spPr>
          <a:xfrm>
            <a:off x="277025" y="197575"/>
            <a:ext cx="8277300" cy="521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highlight>
                  <a:srgbClr val="FFFFFF"/>
                </a:highlight>
              </a:rPr>
              <a:t>Ubicación de la información</a:t>
            </a:r>
            <a:endParaRPr sz="1100">
              <a:solidFill>
                <a:srgbClr val="000000"/>
              </a:solidFill>
              <a:highlight>
                <a:srgbClr val="FFFFFF"/>
              </a:highlight>
            </a:endParaRPr>
          </a:p>
          <a:p>
            <a:pPr indent="0" lvl="0" marL="0" rtl="0" algn="l">
              <a:spcBef>
                <a:spcPts val="0"/>
              </a:spcBef>
              <a:spcAft>
                <a:spcPts val="0"/>
              </a:spcAft>
              <a:buNone/>
            </a:pPr>
            <a:r>
              <a:t/>
            </a:r>
            <a:endParaRPr b="1" sz="800">
              <a:solidFill>
                <a:schemeClr val="accent5"/>
              </a:solidFill>
            </a:endParaRPr>
          </a:p>
          <a:p>
            <a:pPr indent="0" lvl="0" marL="0" rtl="0" algn="l">
              <a:spcBef>
                <a:spcPts val="1600"/>
              </a:spcBef>
              <a:spcAft>
                <a:spcPts val="0"/>
              </a:spcAft>
              <a:buNone/>
            </a:pPr>
            <a:r>
              <a:t/>
            </a:r>
            <a:endParaRPr sz="1100"/>
          </a:p>
          <a:p>
            <a:pPr indent="0" lvl="0" marL="0" rtl="0" algn="l">
              <a:spcBef>
                <a:spcPts val="1200"/>
              </a:spcBef>
              <a:spcAft>
                <a:spcPts val="1200"/>
              </a:spcAft>
              <a:buNone/>
            </a:pPr>
            <a:r>
              <a:t/>
            </a:r>
            <a:endParaRPr sz="1100"/>
          </a:p>
        </p:txBody>
      </p:sp>
      <p:pic>
        <p:nvPicPr>
          <p:cNvPr id="171" name="Google Shape;171;p25"/>
          <p:cNvPicPr preferRelativeResize="0"/>
          <p:nvPr/>
        </p:nvPicPr>
        <p:blipFill>
          <a:blip r:embed="rId3">
            <a:alphaModFix/>
          </a:blip>
          <a:stretch>
            <a:fillRect/>
          </a:stretch>
        </p:blipFill>
        <p:spPr>
          <a:xfrm>
            <a:off x="1133175" y="1020662"/>
            <a:ext cx="1249700" cy="1249700"/>
          </a:xfrm>
          <a:prstGeom prst="rect">
            <a:avLst/>
          </a:prstGeom>
          <a:noFill/>
          <a:ln>
            <a:noFill/>
          </a:ln>
        </p:spPr>
      </p:pic>
      <p:pic>
        <p:nvPicPr>
          <p:cNvPr id="172" name="Google Shape;172;p25"/>
          <p:cNvPicPr preferRelativeResize="0"/>
          <p:nvPr/>
        </p:nvPicPr>
        <p:blipFill>
          <a:blip r:embed="rId4">
            <a:alphaModFix/>
          </a:blip>
          <a:stretch>
            <a:fillRect/>
          </a:stretch>
        </p:blipFill>
        <p:spPr>
          <a:xfrm>
            <a:off x="3500350" y="1063125"/>
            <a:ext cx="2143299" cy="1164774"/>
          </a:xfrm>
          <a:prstGeom prst="rect">
            <a:avLst/>
          </a:prstGeom>
          <a:noFill/>
          <a:ln>
            <a:noFill/>
          </a:ln>
        </p:spPr>
      </p:pic>
      <p:pic>
        <p:nvPicPr>
          <p:cNvPr id="173" name="Google Shape;173;p25"/>
          <p:cNvPicPr preferRelativeResize="0"/>
          <p:nvPr/>
        </p:nvPicPr>
        <p:blipFill>
          <a:blip r:embed="rId5">
            <a:alphaModFix/>
          </a:blip>
          <a:stretch>
            <a:fillRect/>
          </a:stretch>
        </p:blipFill>
        <p:spPr>
          <a:xfrm>
            <a:off x="682700" y="2811476"/>
            <a:ext cx="2397575" cy="1541300"/>
          </a:xfrm>
          <a:prstGeom prst="rect">
            <a:avLst/>
          </a:prstGeom>
          <a:noFill/>
          <a:ln>
            <a:noFill/>
          </a:ln>
        </p:spPr>
      </p:pic>
      <p:pic>
        <p:nvPicPr>
          <p:cNvPr id="174" name="Google Shape;174;p25"/>
          <p:cNvPicPr preferRelativeResize="0"/>
          <p:nvPr/>
        </p:nvPicPr>
        <p:blipFill>
          <a:blip r:embed="rId6">
            <a:alphaModFix/>
          </a:blip>
          <a:stretch>
            <a:fillRect/>
          </a:stretch>
        </p:blipFill>
        <p:spPr>
          <a:xfrm>
            <a:off x="6601450" y="1084337"/>
            <a:ext cx="2143300" cy="1122351"/>
          </a:xfrm>
          <a:prstGeom prst="rect">
            <a:avLst/>
          </a:prstGeom>
          <a:noFill/>
          <a:ln>
            <a:noFill/>
          </a:ln>
        </p:spPr>
      </p:pic>
      <p:pic>
        <p:nvPicPr>
          <p:cNvPr id="175" name="Google Shape;175;p25"/>
          <p:cNvPicPr preferRelativeResize="0"/>
          <p:nvPr/>
        </p:nvPicPr>
        <p:blipFill>
          <a:blip r:embed="rId7">
            <a:alphaModFix/>
          </a:blip>
          <a:stretch>
            <a:fillRect/>
          </a:stretch>
        </p:blipFill>
        <p:spPr>
          <a:xfrm>
            <a:off x="3598200" y="2513625"/>
            <a:ext cx="2029450" cy="2029450"/>
          </a:xfrm>
          <a:prstGeom prst="rect">
            <a:avLst/>
          </a:prstGeom>
          <a:noFill/>
          <a:ln>
            <a:noFill/>
          </a:ln>
        </p:spPr>
      </p:pic>
      <p:sp>
        <p:nvSpPr>
          <p:cNvPr id="176" name="Google Shape;176;p25"/>
          <p:cNvSpPr txBox="1"/>
          <p:nvPr/>
        </p:nvSpPr>
        <p:spPr>
          <a:xfrm>
            <a:off x="1256588" y="2270350"/>
            <a:ext cx="124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latin typeface="Comfortaa"/>
                <a:ea typeface="Comfortaa"/>
                <a:cs typeface="Comfortaa"/>
                <a:sym typeface="Comfortaa"/>
              </a:rPr>
              <a:t>Disco SATA</a:t>
            </a:r>
            <a:endParaRPr b="1">
              <a:latin typeface="Comfortaa"/>
              <a:ea typeface="Comfortaa"/>
              <a:cs typeface="Comfortaa"/>
              <a:sym typeface="Comfortaa"/>
            </a:endParaRPr>
          </a:p>
        </p:txBody>
      </p:sp>
      <p:sp>
        <p:nvSpPr>
          <p:cNvPr id="177" name="Google Shape;177;p25"/>
          <p:cNvSpPr txBox="1"/>
          <p:nvPr/>
        </p:nvSpPr>
        <p:spPr>
          <a:xfrm>
            <a:off x="3988013" y="2289200"/>
            <a:ext cx="124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latin typeface="Comfortaa"/>
                <a:ea typeface="Comfortaa"/>
                <a:cs typeface="Comfortaa"/>
                <a:sym typeface="Comfortaa"/>
              </a:rPr>
              <a:t>Disco SCSI</a:t>
            </a:r>
            <a:endParaRPr b="1">
              <a:latin typeface="Comfortaa"/>
              <a:ea typeface="Comfortaa"/>
              <a:cs typeface="Comfortaa"/>
              <a:sym typeface="Comfortaa"/>
            </a:endParaRPr>
          </a:p>
        </p:txBody>
      </p:sp>
      <p:sp>
        <p:nvSpPr>
          <p:cNvPr id="178" name="Google Shape;178;p25"/>
          <p:cNvSpPr txBox="1"/>
          <p:nvPr/>
        </p:nvSpPr>
        <p:spPr>
          <a:xfrm>
            <a:off x="7364994" y="2289200"/>
            <a:ext cx="616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latin typeface="Comfortaa"/>
                <a:ea typeface="Comfortaa"/>
                <a:cs typeface="Comfortaa"/>
                <a:sym typeface="Comfortaa"/>
              </a:rPr>
              <a:t>RAID</a:t>
            </a:r>
            <a:endParaRPr b="1">
              <a:latin typeface="Comfortaa"/>
              <a:ea typeface="Comfortaa"/>
              <a:cs typeface="Comfortaa"/>
              <a:sym typeface="Comfortaa"/>
            </a:endParaRPr>
          </a:p>
        </p:txBody>
      </p:sp>
      <p:sp>
        <p:nvSpPr>
          <p:cNvPr id="179" name="Google Shape;179;p25"/>
          <p:cNvSpPr txBox="1"/>
          <p:nvPr/>
        </p:nvSpPr>
        <p:spPr>
          <a:xfrm>
            <a:off x="1133175" y="4267700"/>
            <a:ext cx="1569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latin typeface="Comfortaa"/>
                <a:ea typeface="Comfortaa"/>
                <a:cs typeface="Comfortaa"/>
                <a:sym typeface="Comfortaa"/>
              </a:rPr>
              <a:t>Sistemas NAS</a:t>
            </a:r>
            <a:endParaRPr b="1">
              <a:latin typeface="Comfortaa"/>
              <a:ea typeface="Comfortaa"/>
              <a:cs typeface="Comfortaa"/>
              <a:sym typeface="Comfortaa"/>
            </a:endParaRPr>
          </a:p>
        </p:txBody>
      </p:sp>
      <p:sp>
        <p:nvSpPr>
          <p:cNvPr id="180" name="Google Shape;180;p25"/>
          <p:cNvSpPr txBox="1"/>
          <p:nvPr/>
        </p:nvSpPr>
        <p:spPr>
          <a:xfrm>
            <a:off x="3872375" y="4267700"/>
            <a:ext cx="1481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latin typeface="Comfortaa"/>
                <a:ea typeface="Comfortaa"/>
                <a:cs typeface="Comfortaa"/>
                <a:sym typeface="Comfortaa"/>
              </a:rPr>
              <a:t>Sistemas SAN</a:t>
            </a:r>
            <a:endParaRPr b="1">
              <a:latin typeface="Comfortaa"/>
              <a:ea typeface="Comfortaa"/>
              <a:cs typeface="Comfortaa"/>
              <a:sym typeface="Comforta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6"/>
          <p:cNvSpPr txBox="1"/>
          <p:nvPr>
            <p:ph type="title"/>
          </p:nvPr>
        </p:nvSpPr>
        <p:spPr>
          <a:xfrm>
            <a:off x="311700" y="3180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u="sng"/>
              <a:t>SGBD</a:t>
            </a:r>
            <a:endParaRPr b="1" u="sng"/>
          </a:p>
        </p:txBody>
      </p:sp>
      <p:sp>
        <p:nvSpPr>
          <p:cNvPr id="186" name="Google Shape;186;p26"/>
          <p:cNvSpPr txBox="1"/>
          <p:nvPr>
            <p:ph idx="1" type="body"/>
          </p:nvPr>
        </p:nvSpPr>
        <p:spPr>
          <a:xfrm>
            <a:off x="311700" y="957831"/>
            <a:ext cx="8277300" cy="3963000"/>
          </a:xfrm>
          <a:prstGeom prst="rect">
            <a:avLst/>
          </a:prstGeom>
          <a:noFill/>
          <a:ln>
            <a:noFill/>
          </a:ln>
        </p:spPr>
        <p:txBody>
          <a:bodyPr anchorCtr="0" anchor="t" bIns="91425" lIns="91425" spcFirstLastPara="1" rIns="91425" wrap="square" tIns="91425">
            <a:noAutofit/>
          </a:bodyPr>
          <a:lstStyle/>
          <a:p>
            <a:pPr indent="0" lvl="0" marL="0" rtl="0" algn="just">
              <a:spcBef>
                <a:spcPts val="1000"/>
              </a:spcBef>
              <a:spcAft>
                <a:spcPts val="0"/>
              </a:spcAft>
              <a:buNone/>
            </a:pPr>
            <a:r>
              <a:rPr lang="es" sz="1100">
                <a:solidFill>
                  <a:srgbClr val="000000"/>
                </a:solidFill>
                <a:highlight>
                  <a:srgbClr val="FFFFFF"/>
                </a:highlight>
              </a:rPr>
              <a:t>El objetivo fundamental de los SGBD es proporcionar eficiencia y seguridad a la hora de recuperar o insertar información en las bases de datos. Estos sistemas están diseñados para la manipulación de grandes bloques de información.</a:t>
            </a:r>
            <a:endParaRPr sz="1100">
              <a:solidFill>
                <a:srgbClr val="000000"/>
              </a:solidFill>
              <a:highlight>
                <a:srgbClr val="FFFFFF"/>
              </a:highlight>
            </a:endParaRPr>
          </a:p>
          <a:p>
            <a:pPr indent="0" lvl="0" marL="342900" marR="342900" rtl="0" algn="just">
              <a:spcBef>
                <a:spcPts val="1000"/>
              </a:spcBef>
              <a:spcAft>
                <a:spcPts val="0"/>
              </a:spcAft>
              <a:buNone/>
            </a:pPr>
            <a:r>
              <a:rPr b="1" lang="es" sz="1100">
                <a:solidFill>
                  <a:schemeClr val="accent5"/>
                </a:solidFill>
              </a:rPr>
              <a:t>Sistema Gestor de Base de Datos:</a:t>
            </a:r>
            <a:r>
              <a:rPr lang="es" sz="1100">
                <a:solidFill>
                  <a:srgbClr val="000000"/>
                </a:solidFill>
              </a:rPr>
              <a:t> conjunto coordinado de programas, procedimientos, lenguajes, etc., que suministra, tanto a los usuarios no informáticos, como a los analistas programadores, o al administrador, los medios necesarios para describir y manipular los datos contenidos en la base de datos, manteniendo su </a:t>
            </a:r>
            <a:r>
              <a:rPr b="1" lang="es" sz="1100">
                <a:solidFill>
                  <a:schemeClr val="accent5"/>
                </a:solidFill>
              </a:rPr>
              <a:t>integridad</a:t>
            </a:r>
            <a:r>
              <a:rPr lang="es" sz="1100">
                <a:solidFill>
                  <a:srgbClr val="000000"/>
                </a:solidFill>
              </a:rPr>
              <a:t>, confidencialidad y seguridad.</a:t>
            </a:r>
            <a:endParaRPr sz="1100">
              <a:solidFill>
                <a:srgbClr val="000000"/>
              </a:solidFill>
            </a:endParaRPr>
          </a:p>
          <a:p>
            <a:pPr indent="0" lvl="0" marL="0" rtl="0" algn="just">
              <a:spcBef>
                <a:spcPts val="1000"/>
              </a:spcBef>
              <a:spcAft>
                <a:spcPts val="0"/>
              </a:spcAft>
              <a:buNone/>
            </a:pPr>
            <a:r>
              <a:rPr lang="es" sz="1100">
                <a:solidFill>
                  <a:srgbClr val="000000"/>
                </a:solidFill>
                <a:highlight>
                  <a:srgbClr val="FFFFFF"/>
                </a:highlight>
              </a:rPr>
              <a:t>El SGBD permite a los usuarios la creación y el mantenimiento de una base de datos, facilitando la definición, construcción y manipulación de la información contenida en éstas. Definir una base de datos consistirá en especificar los tipos de datos, las estructuras y las restricciones que los datos han de cumplir a la hora de almacenarse en dicha base. Por otro lado, la construcción de la base será el proceso de almacenamiento de datos concretos en algún medio o soporte de almacenamiento que esté supervisado por el SGBD. Finalmente, la manipulación de la base de datos incluirá la posibilidad de realización de consultas para recuperar información específica, la actualización de los datos y la generación de informes a partir de su contenido.</a:t>
            </a:r>
            <a:endParaRPr sz="1100">
              <a:solidFill>
                <a:srgbClr val="000000"/>
              </a:solidFill>
              <a:highlight>
                <a:srgbClr val="FFFFFF"/>
              </a:highlight>
            </a:endParaRPr>
          </a:p>
          <a:p>
            <a:pPr indent="0" lvl="0" marL="0" rtl="0" algn="l">
              <a:spcBef>
                <a:spcPts val="1000"/>
              </a:spcBef>
              <a:spcAft>
                <a:spcPts val="0"/>
              </a:spcAft>
              <a:buNone/>
            </a:pPr>
            <a:r>
              <a:t/>
            </a:r>
            <a:endParaRPr sz="1100"/>
          </a:p>
          <a:p>
            <a:pPr indent="0" lvl="0" marL="0" rtl="0" algn="l">
              <a:spcBef>
                <a:spcPts val="1200"/>
              </a:spcBef>
              <a:spcAft>
                <a:spcPts val="0"/>
              </a:spcAft>
              <a:buNone/>
            </a:pPr>
            <a:r>
              <a:t/>
            </a:r>
            <a:endParaRPr sz="1100"/>
          </a:p>
          <a:p>
            <a:pPr indent="0" lvl="0" marL="0" rtl="0" algn="l">
              <a:spcBef>
                <a:spcPts val="1200"/>
              </a:spcBef>
              <a:spcAft>
                <a:spcPts val="1200"/>
              </a:spcAft>
              <a:buNone/>
            </a:pPr>
            <a:r>
              <a:t/>
            </a:r>
            <a:endParaRPr sz="1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7"/>
          <p:cNvSpPr txBox="1"/>
          <p:nvPr>
            <p:ph idx="1" type="body"/>
          </p:nvPr>
        </p:nvSpPr>
        <p:spPr>
          <a:xfrm>
            <a:off x="277025" y="197575"/>
            <a:ext cx="8277300" cy="3870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highlight>
                  <a:srgbClr val="FFFFFF"/>
                </a:highlight>
              </a:rPr>
              <a:t>Funciones</a:t>
            </a:r>
            <a:endParaRPr b="1" sz="2000">
              <a:solidFill>
                <a:schemeClr val="dk1"/>
              </a:solidFill>
              <a:highlight>
                <a:srgbClr val="FFFFFF"/>
              </a:highlight>
            </a:endParaRPr>
          </a:p>
          <a:p>
            <a:pPr indent="0" lvl="0" marL="0" rtl="0" algn="l">
              <a:spcBef>
                <a:spcPts val="1000"/>
              </a:spcBef>
              <a:spcAft>
                <a:spcPts val="0"/>
              </a:spcAft>
              <a:buNone/>
            </a:pPr>
            <a:r>
              <a:rPr b="1" lang="es" sz="1100">
                <a:solidFill>
                  <a:schemeClr val="accent5"/>
                </a:solidFill>
                <a:highlight>
                  <a:srgbClr val="FFFFFF"/>
                </a:highlight>
              </a:rPr>
              <a:t>1. Función descripción o definición:</a:t>
            </a:r>
            <a:r>
              <a:rPr b="1" lang="es" sz="1100">
                <a:solidFill>
                  <a:srgbClr val="000000"/>
                </a:solidFill>
                <a:highlight>
                  <a:srgbClr val="FFFFFF"/>
                </a:highlight>
              </a:rPr>
              <a:t> </a:t>
            </a:r>
            <a:r>
              <a:rPr lang="es" sz="1100">
                <a:solidFill>
                  <a:srgbClr val="000000"/>
                </a:solidFill>
                <a:highlight>
                  <a:srgbClr val="FFFFFF"/>
                </a:highlight>
              </a:rPr>
              <a:t>permite al diseñador de la base de datos crear las estructuras apropiadas para integrar adecuadamente los datos. Esta función es la que permite definir las tres estructuras de la base de datos: Estructura interna, Estructura conceptual y Estructura externa.</a:t>
            </a:r>
            <a:endParaRPr sz="1100">
              <a:solidFill>
                <a:srgbClr val="000000"/>
              </a:solidFill>
              <a:highlight>
                <a:srgbClr val="FFFFFF"/>
              </a:highlight>
            </a:endParaRPr>
          </a:p>
          <a:p>
            <a:pPr indent="0" lvl="0" marL="0" rtl="0" algn="l">
              <a:spcBef>
                <a:spcPts val="1000"/>
              </a:spcBef>
              <a:spcAft>
                <a:spcPts val="0"/>
              </a:spcAft>
              <a:buNone/>
            </a:pPr>
            <a:r>
              <a:rPr lang="es" sz="1100">
                <a:solidFill>
                  <a:srgbClr val="000000"/>
                </a:solidFill>
                <a:highlight>
                  <a:srgbClr val="FFFFFF"/>
                </a:highlight>
              </a:rPr>
              <a:t>Esta función se realiza mediante el </a:t>
            </a:r>
            <a:r>
              <a:rPr b="1" lang="es" sz="1100">
                <a:solidFill>
                  <a:schemeClr val="accent5"/>
                </a:solidFill>
                <a:highlight>
                  <a:srgbClr val="FFFFFF"/>
                </a:highlight>
              </a:rPr>
              <a:t>lenguaje de descripción de datos </a:t>
            </a:r>
            <a:r>
              <a:rPr lang="es" sz="1100">
                <a:solidFill>
                  <a:srgbClr val="000000"/>
                </a:solidFill>
                <a:highlight>
                  <a:srgbClr val="FFFFFF"/>
                </a:highlight>
              </a:rPr>
              <a:t>o</a:t>
            </a:r>
            <a:r>
              <a:rPr lang="es" sz="1100">
                <a:solidFill>
                  <a:schemeClr val="accent5"/>
                </a:solidFill>
                <a:highlight>
                  <a:srgbClr val="FFFFFF"/>
                </a:highlight>
              </a:rPr>
              <a:t> </a:t>
            </a:r>
            <a:r>
              <a:rPr b="1" lang="es" sz="1100">
                <a:solidFill>
                  <a:schemeClr val="accent5"/>
                </a:solidFill>
                <a:highlight>
                  <a:srgbClr val="FFFFFF"/>
                </a:highlight>
              </a:rPr>
              <a:t>DDL</a:t>
            </a:r>
            <a:r>
              <a:rPr lang="es" sz="1100">
                <a:solidFill>
                  <a:schemeClr val="accent5"/>
                </a:solidFill>
                <a:highlight>
                  <a:srgbClr val="FFFFFF"/>
                </a:highlight>
              </a:rPr>
              <a:t>.</a:t>
            </a:r>
            <a:r>
              <a:rPr lang="es" sz="1100">
                <a:solidFill>
                  <a:srgbClr val="000000"/>
                </a:solidFill>
                <a:highlight>
                  <a:srgbClr val="FFFFFF"/>
                </a:highlight>
              </a:rPr>
              <a:t> Mediante ese lenguaje: se definen las estructuras de datos,se definen las relaciones entre los datos y se definen las reglas (restricciones) que han de cumplir los datos.</a:t>
            </a:r>
            <a:endParaRPr sz="1100">
              <a:solidFill>
                <a:srgbClr val="000000"/>
              </a:solidFill>
              <a:highlight>
                <a:srgbClr val="FFFFFF"/>
              </a:highlight>
            </a:endParaRPr>
          </a:p>
          <a:p>
            <a:pPr indent="0" lvl="0" marL="0" rtl="0" algn="l">
              <a:spcBef>
                <a:spcPts val="1000"/>
              </a:spcBef>
              <a:spcAft>
                <a:spcPts val="0"/>
              </a:spcAft>
              <a:buNone/>
            </a:pPr>
            <a:r>
              <a:rPr lang="es" sz="1100">
                <a:solidFill>
                  <a:srgbClr val="000000"/>
                </a:solidFill>
                <a:highlight>
                  <a:srgbClr val="FFFFFF"/>
                </a:highlight>
              </a:rPr>
              <a:t>Se especificarán las características de los datos a cada uno de los tres niveles.</a:t>
            </a:r>
            <a:endParaRPr sz="1100">
              <a:solidFill>
                <a:srgbClr val="000000"/>
              </a:solidFill>
              <a:highlight>
                <a:srgbClr val="FFFFFF"/>
              </a:highlight>
            </a:endParaRPr>
          </a:p>
          <a:p>
            <a:pPr indent="-298450" lvl="0" marL="457200" rtl="0" algn="l">
              <a:spcBef>
                <a:spcPts val="1600"/>
              </a:spcBef>
              <a:spcAft>
                <a:spcPts val="0"/>
              </a:spcAft>
              <a:buClr>
                <a:schemeClr val="accent5"/>
              </a:buClr>
              <a:buSzPts val="1100"/>
              <a:buFont typeface="Arial"/>
              <a:buChar char="●"/>
            </a:pPr>
            <a:r>
              <a:rPr b="1" lang="es" sz="1100">
                <a:solidFill>
                  <a:schemeClr val="accent5"/>
                </a:solidFill>
                <a:highlight>
                  <a:srgbClr val="FFFFFF"/>
                </a:highlight>
              </a:rPr>
              <a:t>A nivel interno</a:t>
            </a:r>
            <a:r>
              <a:rPr lang="es" sz="1100">
                <a:solidFill>
                  <a:srgbClr val="000000"/>
                </a:solidFill>
                <a:highlight>
                  <a:srgbClr val="FFFFFF"/>
                </a:highlight>
              </a:rPr>
              <a:t> (estructura interna), se ha de indicar el espacio de disco reservado para la base de datos, la longitud de los campos, su modo de representación (lenguaje para la definición de la estructura externa).</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Arial"/>
              <a:buChar char="●"/>
            </a:pPr>
            <a:r>
              <a:rPr b="1" lang="es" sz="1100">
                <a:solidFill>
                  <a:schemeClr val="accent5"/>
                </a:solidFill>
                <a:highlight>
                  <a:srgbClr val="FFFFFF"/>
                </a:highlight>
              </a:rPr>
              <a:t>A nivel conceptual</a:t>
            </a:r>
            <a:r>
              <a:rPr b="1" lang="es" sz="1100">
                <a:solidFill>
                  <a:srgbClr val="000000"/>
                </a:solidFill>
                <a:highlight>
                  <a:srgbClr val="FFFFFF"/>
                </a:highlight>
              </a:rPr>
              <a:t> </a:t>
            </a:r>
            <a:r>
              <a:rPr lang="es" sz="1100">
                <a:solidFill>
                  <a:srgbClr val="000000"/>
                </a:solidFill>
                <a:highlight>
                  <a:srgbClr val="FFFFFF"/>
                </a:highlight>
              </a:rPr>
              <a:t>(estructura conceptual), se proporcionan herramientas para la definición de las entidades y su identificación, atributos de las mismas, interrelaciones entre ellas, restricciones de integridad, etc.; es decir, el esquema de la base de datos (lenguaje para la definición de estructura lógico global).</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Arial"/>
              <a:buChar char="●"/>
            </a:pPr>
            <a:r>
              <a:rPr b="1" lang="es" sz="1100">
                <a:solidFill>
                  <a:schemeClr val="accent5"/>
                </a:solidFill>
                <a:highlight>
                  <a:srgbClr val="FFFFFF"/>
                </a:highlight>
              </a:rPr>
              <a:t>A nivel externo </a:t>
            </a:r>
            <a:r>
              <a:rPr lang="es" sz="1100">
                <a:solidFill>
                  <a:srgbClr val="000000"/>
                </a:solidFill>
                <a:highlight>
                  <a:srgbClr val="FFFFFF"/>
                </a:highlight>
              </a:rPr>
              <a:t>(estructura externa), se deben definir las vistas de los distintos usuarios a través del lenguaje para la definición de estructuras externas. Además, el SGBD se ocupará de la transformación de las estructuras externas orientadas a los usuarios a las estructuras conceptuales y de la relación de ésta y la estructura física.</a:t>
            </a:r>
            <a:endParaRPr sz="1100">
              <a:solidFill>
                <a:srgbClr val="000000"/>
              </a:solidFill>
              <a:highlight>
                <a:srgbClr val="FFFFFF"/>
              </a:highlight>
            </a:endParaRPr>
          </a:p>
          <a:p>
            <a:pPr indent="0" lvl="0" marL="0" rtl="0" algn="l">
              <a:lnSpc>
                <a:spcPct val="100000"/>
              </a:lnSpc>
              <a:spcBef>
                <a:spcPts val="1600"/>
              </a:spcBef>
              <a:spcAft>
                <a:spcPts val="0"/>
              </a:spcAft>
              <a:buNone/>
            </a:pPr>
            <a:r>
              <a:t/>
            </a:r>
            <a:endParaRPr b="1" sz="1100">
              <a:solidFill>
                <a:srgbClr val="000000"/>
              </a:solidFill>
            </a:endParaRPr>
          </a:p>
          <a:p>
            <a:pPr indent="0" lvl="0" marL="0" rtl="0" algn="l">
              <a:spcBef>
                <a:spcPts val="1600"/>
              </a:spcBef>
              <a:spcAft>
                <a:spcPts val="0"/>
              </a:spcAft>
              <a:buNone/>
            </a:pPr>
            <a:r>
              <a:t/>
            </a:r>
            <a:endParaRPr sz="1100"/>
          </a:p>
          <a:p>
            <a:pPr indent="0" lvl="0" marL="0" rtl="0" algn="l">
              <a:spcBef>
                <a:spcPts val="1200"/>
              </a:spcBef>
              <a:spcAft>
                <a:spcPts val="1200"/>
              </a:spcAft>
              <a:buNone/>
            </a:pPr>
            <a:r>
              <a:t/>
            </a:r>
            <a:endParaRPr sz="1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8"/>
          <p:cNvSpPr txBox="1"/>
          <p:nvPr>
            <p:ph idx="1" type="body"/>
          </p:nvPr>
        </p:nvSpPr>
        <p:spPr>
          <a:xfrm>
            <a:off x="277025" y="197575"/>
            <a:ext cx="8277300" cy="3870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highlight>
                  <a:srgbClr val="FFFFFF"/>
                </a:highlight>
              </a:rPr>
              <a:t>Funciones</a:t>
            </a:r>
            <a:endParaRPr b="1" sz="2000">
              <a:solidFill>
                <a:schemeClr val="dk1"/>
              </a:solidFill>
              <a:highlight>
                <a:srgbClr val="FFFFFF"/>
              </a:highlight>
            </a:endParaRPr>
          </a:p>
          <a:p>
            <a:pPr indent="0" lvl="0" marL="0" rtl="0" algn="l">
              <a:spcBef>
                <a:spcPts val="1000"/>
              </a:spcBef>
              <a:spcAft>
                <a:spcPts val="0"/>
              </a:spcAft>
              <a:buNone/>
            </a:pPr>
            <a:r>
              <a:rPr b="1" lang="es" sz="1100">
                <a:solidFill>
                  <a:schemeClr val="accent5"/>
                </a:solidFill>
                <a:highlight>
                  <a:srgbClr val="FFFFFF"/>
                </a:highlight>
              </a:rPr>
              <a:t>2. Función de manipulación:</a:t>
            </a:r>
            <a:r>
              <a:rPr b="1" lang="es" sz="1100">
                <a:solidFill>
                  <a:srgbClr val="000000"/>
                </a:solidFill>
                <a:highlight>
                  <a:srgbClr val="FFFFFF"/>
                </a:highlight>
              </a:rPr>
              <a:t> </a:t>
            </a:r>
            <a:r>
              <a:rPr lang="es" sz="1100">
                <a:solidFill>
                  <a:srgbClr val="000000"/>
                </a:solidFill>
                <a:highlight>
                  <a:srgbClr val="FFFFFF"/>
                </a:highlight>
              </a:rPr>
              <a:t>permite a los usuarios de la base buscar, añadir, suprimir o modificar los datos de la misma, siempre de acuerdo con las especificaciones y las normas de seguridad dictadas por el administrador. Se llevará a cabo por medio de un </a:t>
            </a:r>
            <a:r>
              <a:rPr b="1" lang="es" sz="1100">
                <a:solidFill>
                  <a:schemeClr val="accent5"/>
                </a:solidFill>
                <a:highlight>
                  <a:srgbClr val="FFFFFF"/>
                </a:highlight>
              </a:rPr>
              <a:t>lenguaje de manipulación de datos</a:t>
            </a:r>
            <a:r>
              <a:rPr lang="es" sz="1100">
                <a:solidFill>
                  <a:srgbClr val="000000"/>
                </a:solidFill>
                <a:highlight>
                  <a:srgbClr val="FFFFFF"/>
                </a:highlight>
              </a:rPr>
              <a:t> (</a:t>
            </a:r>
            <a:r>
              <a:rPr b="1" lang="es" sz="1100">
                <a:solidFill>
                  <a:schemeClr val="accent5"/>
                </a:solidFill>
                <a:highlight>
                  <a:srgbClr val="FFFFFF"/>
                </a:highlight>
              </a:rPr>
              <a:t>DML</a:t>
            </a:r>
            <a:r>
              <a:rPr lang="es" sz="1100">
                <a:solidFill>
                  <a:srgbClr val="000000"/>
                </a:solidFill>
                <a:highlight>
                  <a:srgbClr val="FFFFFF"/>
                </a:highlight>
              </a:rPr>
              <a:t>) que facilita los instrumentos necesarios para la realización de estas tareas.</a:t>
            </a:r>
            <a:endParaRPr sz="1100">
              <a:solidFill>
                <a:srgbClr val="000000"/>
              </a:solidFill>
              <a:highlight>
                <a:srgbClr val="FFFFFF"/>
              </a:highlight>
            </a:endParaRPr>
          </a:p>
          <a:p>
            <a:pPr indent="0" lvl="0" marL="0" rtl="0" algn="l">
              <a:spcBef>
                <a:spcPts val="1000"/>
              </a:spcBef>
              <a:spcAft>
                <a:spcPts val="0"/>
              </a:spcAft>
              <a:buNone/>
            </a:pPr>
            <a:r>
              <a:rPr lang="es" sz="1100">
                <a:solidFill>
                  <a:srgbClr val="000000"/>
                </a:solidFill>
                <a:highlight>
                  <a:srgbClr val="FFFFFF"/>
                </a:highlight>
              </a:rPr>
              <a:t>También se encarga de definir </a:t>
            </a:r>
            <a:r>
              <a:rPr b="1" lang="es" sz="1100">
                <a:solidFill>
                  <a:schemeClr val="accent5"/>
                </a:solidFill>
                <a:highlight>
                  <a:srgbClr val="FFFFFF"/>
                </a:highlight>
              </a:rPr>
              <a:t>la vista externa</a:t>
            </a:r>
            <a:r>
              <a:rPr lang="es" sz="1100">
                <a:solidFill>
                  <a:srgbClr val="000000"/>
                </a:solidFill>
                <a:highlight>
                  <a:srgbClr val="FFFFFF"/>
                </a:highlight>
              </a:rPr>
              <a:t> de todos los usuarios de la base de datos o vistas parciales que cada usuario tiene de los datos definidos con el DDL.</a:t>
            </a:r>
            <a:endParaRPr sz="1100">
              <a:solidFill>
                <a:srgbClr val="000000"/>
              </a:solidFill>
              <a:highlight>
                <a:srgbClr val="FFFFFF"/>
              </a:highlight>
            </a:endParaRPr>
          </a:p>
          <a:p>
            <a:pPr indent="0" lvl="0" marL="0" rtl="0" algn="l">
              <a:spcBef>
                <a:spcPts val="1000"/>
              </a:spcBef>
              <a:spcAft>
                <a:spcPts val="0"/>
              </a:spcAft>
              <a:buNone/>
            </a:pPr>
            <a:r>
              <a:rPr lang="es" sz="1100">
                <a:solidFill>
                  <a:srgbClr val="000000"/>
                </a:solidFill>
                <a:highlight>
                  <a:srgbClr val="FFFFFF"/>
                </a:highlight>
              </a:rPr>
              <a:t>Por manipulación de datos entenderemos:</a:t>
            </a:r>
            <a:endParaRPr sz="1100">
              <a:solidFill>
                <a:srgbClr val="000000"/>
              </a:solidFill>
              <a:highlight>
                <a:srgbClr val="FFFFFF"/>
              </a:highlight>
            </a:endParaRPr>
          </a:p>
          <a:p>
            <a:pPr indent="-298450" lvl="0" marL="457200" rtl="0" algn="l">
              <a:spcBef>
                <a:spcPts val="1600"/>
              </a:spcBef>
              <a:spcAft>
                <a:spcPts val="0"/>
              </a:spcAft>
              <a:buClr>
                <a:schemeClr val="accent5"/>
              </a:buClr>
              <a:buSzPts val="1100"/>
              <a:buFont typeface="Arial"/>
              <a:buChar char="●"/>
            </a:pPr>
            <a:r>
              <a:rPr lang="es" sz="1100">
                <a:solidFill>
                  <a:srgbClr val="000000"/>
                </a:solidFill>
                <a:highlight>
                  <a:srgbClr val="FFFFFF"/>
                </a:highlight>
              </a:rPr>
              <a:t>La recuperación de información almacenada en la base de datos, lo que se conoce como </a:t>
            </a:r>
            <a:r>
              <a:rPr b="1" lang="es" sz="1100">
                <a:solidFill>
                  <a:schemeClr val="accent5"/>
                </a:solidFill>
                <a:highlight>
                  <a:srgbClr val="FFFFFF"/>
                </a:highlight>
              </a:rPr>
              <a:t>consultas</a:t>
            </a:r>
            <a:r>
              <a:rPr lang="es" sz="1100">
                <a:solidFill>
                  <a:srgbClr val="000000"/>
                </a:solidFill>
                <a:highlight>
                  <a:srgbClr val="FFFFFF"/>
                </a:highlight>
              </a:rPr>
              <a:t>.</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Roboto"/>
              <a:buChar char="●"/>
            </a:pPr>
            <a:r>
              <a:rPr lang="es" sz="1100">
                <a:solidFill>
                  <a:srgbClr val="000000"/>
                </a:solidFill>
                <a:highlight>
                  <a:srgbClr val="FFFFFF"/>
                </a:highlight>
              </a:rPr>
              <a:t>La inserción de información nueva en la base de datos.</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Roboto"/>
              <a:buChar char="●"/>
            </a:pPr>
            <a:r>
              <a:rPr lang="es" sz="1100">
                <a:solidFill>
                  <a:srgbClr val="000000"/>
                </a:solidFill>
                <a:highlight>
                  <a:srgbClr val="FFFFFF"/>
                </a:highlight>
              </a:rPr>
              <a:t>El borrado de información de la base de datos.</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Roboto"/>
              <a:buChar char="●"/>
            </a:pPr>
            <a:r>
              <a:rPr lang="es" sz="1100">
                <a:solidFill>
                  <a:srgbClr val="000000"/>
                </a:solidFill>
                <a:highlight>
                  <a:srgbClr val="FFFFFF"/>
                </a:highlight>
              </a:rPr>
              <a:t>La modificación de información almacenada en la base de datos.</a:t>
            </a:r>
            <a:endParaRPr sz="1100">
              <a:solidFill>
                <a:srgbClr val="000000"/>
              </a:solidFill>
              <a:highlight>
                <a:srgbClr val="FFFFFF"/>
              </a:highlight>
            </a:endParaRPr>
          </a:p>
          <a:p>
            <a:pPr indent="0" lvl="0" marL="0" rtl="0" algn="l">
              <a:spcBef>
                <a:spcPts val="1600"/>
              </a:spcBef>
              <a:spcAft>
                <a:spcPts val="0"/>
              </a:spcAft>
              <a:buNone/>
            </a:pPr>
            <a:r>
              <a:rPr b="1" lang="es" sz="1100">
                <a:solidFill>
                  <a:schemeClr val="accent5"/>
                </a:solidFill>
                <a:highlight>
                  <a:srgbClr val="FFFFFF"/>
                </a:highlight>
              </a:rPr>
              <a:t>3. Función de control:</a:t>
            </a:r>
            <a:r>
              <a:rPr lang="es" sz="1100">
                <a:solidFill>
                  <a:srgbClr val="000000"/>
                </a:solidFill>
                <a:highlight>
                  <a:srgbClr val="FFFFFF"/>
                </a:highlight>
              </a:rPr>
              <a:t> permite al administrador de la base de datos establecer mecanismos de protección de las diferentes visiones de los datos asociadas a cada usuario, proporcionando elementos de creación y modificación de dichos usuarios. Adicionalmente, incorpora sistemas para la creación de copias de seguridad, carga de ficheros, auditoría, protección de ataques, configuración del sistema, etc. El lenguaje que implementa esta función es el </a:t>
            </a:r>
            <a:r>
              <a:rPr b="1" lang="es" sz="1100">
                <a:solidFill>
                  <a:schemeClr val="accent5"/>
                </a:solidFill>
                <a:highlight>
                  <a:srgbClr val="FFFFFF"/>
                </a:highlight>
              </a:rPr>
              <a:t>lenguaje de control de datos </a:t>
            </a:r>
            <a:r>
              <a:rPr lang="es" sz="1100">
                <a:solidFill>
                  <a:schemeClr val="accent5"/>
                </a:solidFill>
                <a:highlight>
                  <a:srgbClr val="FFFFFF"/>
                </a:highlight>
              </a:rPr>
              <a:t>o </a:t>
            </a:r>
            <a:r>
              <a:rPr b="1" lang="es" sz="1100">
                <a:solidFill>
                  <a:schemeClr val="accent5"/>
                </a:solidFill>
                <a:highlight>
                  <a:srgbClr val="FFFFFF"/>
                </a:highlight>
              </a:rPr>
              <a:t>DCL.</a:t>
            </a:r>
            <a:endParaRPr b="1" sz="1100">
              <a:solidFill>
                <a:schemeClr val="accent5"/>
              </a:solidFill>
              <a:highlight>
                <a:srgbClr val="FFFFFF"/>
              </a:highlight>
            </a:endParaRPr>
          </a:p>
          <a:p>
            <a:pPr indent="0" lvl="0" marL="0" rtl="0" algn="l">
              <a:spcBef>
                <a:spcPts val="1600"/>
              </a:spcBef>
              <a:spcAft>
                <a:spcPts val="0"/>
              </a:spcAft>
              <a:buNone/>
            </a:pPr>
            <a:r>
              <a:t/>
            </a:r>
            <a:endParaRPr sz="1100">
              <a:solidFill>
                <a:srgbClr val="000000"/>
              </a:solidFill>
              <a:highlight>
                <a:srgbClr val="FFFFFF"/>
              </a:highlight>
            </a:endParaRPr>
          </a:p>
          <a:p>
            <a:pPr indent="0" lvl="0" marL="0" rtl="0" algn="l">
              <a:lnSpc>
                <a:spcPct val="100000"/>
              </a:lnSpc>
              <a:spcBef>
                <a:spcPts val="1600"/>
              </a:spcBef>
              <a:spcAft>
                <a:spcPts val="0"/>
              </a:spcAft>
              <a:buNone/>
            </a:pPr>
            <a:r>
              <a:t/>
            </a:r>
            <a:endParaRPr b="1" sz="1100">
              <a:solidFill>
                <a:srgbClr val="000000"/>
              </a:solidFill>
            </a:endParaRPr>
          </a:p>
          <a:p>
            <a:pPr indent="0" lvl="0" marL="0" rtl="0" algn="l">
              <a:spcBef>
                <a:spcPts val="1600"/>
              </a:spcBef>
              <a:spcAft>
                <a:spcPts val="0"/>
              </a:spcAft>
              <a:buNone/>
            </a:pPr>
            <a:r>
              <a:t/>
            </a:r>
            <a:endParaRPr sz="1100"/>
          </a:p>
          <a:p>
            <a:pPr indent="0" lvl="0" marL="0" rtl="0" algn="l">
              <a:spcBef>
                <a:spcPts val="1200"/>
              </a:spcBef>
              <a:spcAft>
                <a:spcPts val="1200"/>
              </a:spcAft>
              <a:buNone/>
            </a:pPr>
            <a:r>
              <a:t/>
            </a:r>
            <a:endParaRPr sz="1100"/>
          </a:p>
        </p:txBody>
      </p:sp>
      <p:pic>
        <p:nvPicPr>
          <p:cNvPr id="197" name="Google Shape;197;p28"/>
          <p:cNvPicPr preferRelativeResize="0"/>
          <p:nvPr/>
        </p:nvPicPr>
        <p:blipFill>
          <a:blip r:embed="rId3">
            <a:alphaModFix/>
          </a:blip>
          <a:stretch>
            <a:fillRect/>
          </a:stretch>
        </p:blipFill>
        <p:spPr>
          <a:xfrm>
            <a:off x="7375600" y="1809750"/>
            <a:ext cx="1524000" cy="1524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9"/>
          <p:cNvSpPr txBox="1"/>
          <p:nvPr>
            <p:ph idx="1" type="body"/>
          </p:nvPr>
        </p:nvSpPr>
        <p:spPr>
          <a:xfrm>
            <a:off x="277025" y="197575"/>
            <a:ext cx="8277300" cy="3924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highlight>
                  <a:srgbClr val="FFFFFF"/>
                </a:highlight>
              </a:rPr>
              <a:t>Componentes</a:t>
            </a:r>
            <a:endParaRPr b="1" sz="2000">
              <a:solidFill>
                <a:schemeClr val="dk1"/>
              </a:solidFill>
              <a:highlight>
                <a:srgbClr val="FFFFFF"/>
              </a:highlight>
            </a:endParaRPr>
          </a:p>
          <a:p>
            <a:pPr indent="-298450" lvl="0" marL="457200" rtl="0" algn="l">
              <a:spcBef>
                <a:spcPts val="1600"/>
              </a:spcBef>
              <a:spcAft>
                <a:spcPts val="0"/>
              </a:spcAft>
              <a:buClr>
                <a:schemeClr val="accent5"/>
              </a:buClr>
              <a:buSzPts val="1100"/>
              <a:buFont typeface="Arial"/>
              <a:buAutoNum type="arabicPeriod"/>
            </a:pPr>
            <a:r>
              <a:rPr b="1" lang="es" sz="1100">
                <a:solidFill>
                  <a:schemeClr val="accent5"/>
                </a:solidFill>
                <a:highlight>
                  <a:srgbClr val="FFFFFF"/>
                </a:highlight>
              </a:rPr>
              <a:t>Lenguajes de la base de datos.</a:t>
            </a:r>
            <a:r>
              <a:rPr b="1" lang="es" sz="1100">
                <a:solidFill>
                  <a:srgbClr val="000000"/>
                </a:solidFill>
                <a:highlight>
                  <a:srgbClr val="FFFFFF"/>
                </a:highlight>
              </a:rPr>
              <a:t> </a:t>
            </a:r>
            <a:r>
              <a:rPr lang="es" sz="1100">
                <a:solidFill>
                  <a:srgbClr val="000000"/>
                </a:solidFill>
                <a:highlight>
                  <a:srgbClr val="FFFFFF"/>
                </a:highlight>
              </a:rPr>
              <a:t>Cualquier sistema gestor de base de datos ofrece la posibilidad de utilizar lenguajes e interfaces adecuadas para sus diferentes tipos de usuarios. A través de los lenguajes se pueden especificar los datos que componen la BD, su estructura, relaciones, reglas de integridad, control de acceso, características físicas y vistas externas de los usuarios. Los lenguajes del SGBD son: Lenguaje de Definición de los Datos (</a:t>
            </a:r>
            <a:r>
              <a:rPr b="1" lang="es" sz="1100">
                <a:solidFill>
                  <a:schemeClr val="accent5"/>
                </a:solidFill>
                <a:highlight>
                  <a:srgbClr val="FFFFFF"/>
                </a:highlight>
              </a:rPr>
              <a:t>DDL</a:t>
            </a:r>
            <a:r>
              <a:rPr lang="es" sz="1100">
                <a:solidFill>
                  <a:srgbClr val="000000"/>
                </a:solidFill>
                <a:highlight>
                  <a:srgbClr val="FFFFFF"/>
                </a:highlight>
              </a:rPr>
              <a:t>), Lenguaje de Manejo de Datos (</a:t>
            </a:r>
            <a:r>
              <a:rPr b="1" lang="es" sz="1100">
                <a:solidFill>
                  <a:schemeClr val="accent5"/>
                </a:solidFill>
                <a:highlight>
                  <a:srgbClr val="FFFFFF"/>
                </a:highlight>
              </a:rPr>
              <a:t>DML</a:t>
            </a:r>
            <a:r>
              <a:rPr lang="es" sz="1100">
                <a:solidFill>
                  <a:srgbClr val="000000"/>
                </a:solidFill>
                <a:highlight>
                  <a:srgbClr val="FFFFFF"/>
                </a:highlight>
              </a:rPr>
              <a:t>) y Lenguaje de Control de Datos (</a:t>
            </a:r>
            <a:r>
              <a:rPr b="1" lang="es" sz="1100">
                <a:solidFill>
                  <a:schemeClr val="accent5"/>
                </a:solidFill>
                <a:highlight>
                  <a:srgbClr val="FFFFFF"/>
                </a:highlight>
              </a:rPr>
              <a:t>DCL</a:t>
            </a:r>
            <a:r>
              <a:rPr lang="es" sz="1100">
                <a:solidFill>
                  <a:srgbClr val="000000"/>
                </a:solidFill>
                <a:highlight>
                  <a:srgbClr val="FFFFFF"/>
                </a:highlight>
              </a:rPr>
              <a:t>).</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Arial"/>
              <a:buAutoNum type="arabicPeriod"/>
            </a:pPr>
            <a:r>
              <a:rPr b="1" lang="es" sz="1100">
                <a:solidFill>
                  <a:schemeClr val="accent5"/>
                </a:solidFill>
                <a:highlight>
                  <a:srgbClr val="FFFFFF"/>
                </a:highlight>
              </a:rPr>
              <a:t>El diccionario de datos.</a:t>
            </a:r>
            <a:r>
              <a:rPr b="1" lang="es" sz="1100">
                <a:solidFill>
                  <a:srgbClr val="000000"/>
                </a:solidFill>
                <a:highlight>
                  <a:srgbClr val="FFFFFF"/>
                </a:highlight>
              </a:rPr>
              <a:t> </a:t>
            </a:r>
            <a:r>
              <a:rPr lang="es" sz="1100">
                <a:solidFill>
                  <a:srgbClr val="000000"/>
                </a:solidFill>
                <a:highlight>
                  <a:srgbClr val="FFFFFF"/>
                </a:highlight>
              </a:rPr>
              <a:t>Descripción de los datos almacenados. Se trata de información útil para los programadores de aplicaciones. Es el lugar donde se deposita la información sobre la totalidad de los datos que forman la base de datos. Contiene las características lógicas de las estructuras que almacenan los datos, su nombre, descripción, contenido y organización. En una base de datos relacional, el diccionario de datos aportará información sobre:</a:t>
            </a:r>
            <a:endParaRPr sz="1100">
              <a:solidFill>
                <a:srgbClr val="000000"/>
              </a:solidFill>
              <a:highlight>
                <a:srgbClr val="FFFFFF"/>
              </a:highlight>
            </a:endParaRPr>
          </a:p>
          <a:p>
            <a:pPr indent="-298450" lvl="1" marL="914400" rtl="0" algn="l">
              <a:spcBef>
                <a:spcPts val="0"/>
              </a:spcBef>
              <a:spcAft>
                <a:spcPts val="0"/>
              </a:spcAft>
              <a:buClr>
                <a:srgbClr val="000000"/>
              </a:buClr>
              <a:buSzPts val="1100"/>
              <a:buFont typeface="Roboto"/>
              <a:buChar char="○"/>
            </a:pPr>
            <a:r>
              <a:rPr lang="es" sz="1100">
                <a:solidFill>
                  <a:srgbClr val="000000"/>
                </a:solidFill>
                <a:highlight>
                  <a:srgbClr val="FFFFFF"/>
                </a:highlight>
              </a:rPr>
              <a:t>Estructura lógica y física de la BD.</a:t>
            </a:r>
            <a:endParaRPr sz="1100">
              <a:solidFill>
                <a:srgbClr val="000000"/>
              </a:solidFill>
              <a:highlight>
                <a:srgbClr val="FFFFFF"/>
              </a:highlight>
            </a:endParaRPr>
          </a:p>
          <a:p>
            <a:pPr indent="-298450" lvl="1" marL="914400" rtl="0" algn="l">
              <a:spcBef>
                <a:spcPts val="0"/>
              </a:spcBef>
              <a:spcAft>
                <a:spcPts val="0"/>
              </a:spcAft>
              <a:buClr>
                <a:srgbClr val="000000"/>
              </a:buClr>
              <a:buSzPts val="1100"/>
              <a:buFont typeface="Roboto"/>
              <a:buChar char="○"/>
            </a:pPr>
            <a:r>
              <a:rPr lang="es" sz="1100">
                <a:solidFill>
                  <a:srgbClr val="000000"/>
                </a:solidFill>
                <a:highlight>
                  <a:srgbClr val="FFFFFF"/>
                </a:highlight>
              </a:rPr>
              <a:t>Definición de tablas, vistas, </a:t>
            </a:r>
            <a:r>
              <a:rPr lang="es" sz="1100">
                <a:solidFill>
                  <a:srgbClr val="000000"/>
                </a:solidFill>
                <a:highlight>
                  <a:srgbClr val="FFFFFF"/>
                </a:highlight>
              </a:rPr>
              <a:t>índices</a:t>
            </a:r>
            <a:r>
              <a:rPr lang="es" sz="1100">
                <a:solidFill>
                  <a:srgbClr val="000000"/>
                </a:solidFill>
                <a:highlight>
                  <a:srgbClr val="FFFFFF"/>
                </a:highlight>
              </a:rPr>
              <a:t>, disparadores, procedimientos, funciones, etc.</a:t>
            </a:r>
            <a:endParaRPr sz="1100">
              <a:solidFill>
                <a:srgbClr val="000000"/>
              </a:solidFill>
              <a:highlight>
                <a:srgbClr val="FFFFFF"/>
              </a:highlight>
            </a:endParaRPr>
          </a:p>
          <a:p>
            <a:pPr indent="-298450" lvl="1" marL="914400" rtl="0" algn="l">
              <a:spcBef>
                <a:spcPts val="0"/>
              </a:spcBef>
              <a:spcAft>
                <a:spcPts val="0"/>
              </a:spcAft>
              <a:buClr>
                <a:srgbClr val="000000"/>
              </a:buClr>
              <a:buSzPts val="1100"/>
              <a:buFont typeface="Roboto"/>
              <a:buChar char="○"/>
            </a:pPr>
            <a:r>
              <a:rPr lang="es" sz="1100">
                <a:solidFill>
                  <a:srgbClr val="000000"/>
                </a:solidFill>
                <a:highlight>
                  <a:srgbClr val="FFFFFF"/>
                </a:highlight>
              </a:rPr>
              <a:t>Cantidad de espacio asignado y utilizado por los elementos de la BD.</a:t>
            </a:r>
            <a:endParaRPr sz="1100">
              <a:solidFill>
                <a:srgbClr val="000000"/>
              </a:solidFill>
              <a:highlight>
                <a:srgbClr val="FFFFFF"/>
              </a:highlight>
            </a:endParaRPr>
          </a:p>
          <a:p>
            <a:pPr indent="-298450" lvl="1" marL="914400" rtl="0" algn="l">
              <a:spcBef>
                <a:spcPts val="0"/>
              </a:spcBef>
              <a:spcAft>
                <a:spcPts val="0"/>
              </a:spcAft>
              <a:buClr>
                <a:srgbClr val="000000"/>
              </a:buClr>
              <a:buSzPts val="1100"/>
              <a:buFont typeface="Roboto"/>
              <a:buChar char="○"/>
            </a:pPr>
            <a:r>
              <a:rPr lang="es" sz="1100">
                <a:solidFill>
                  <a:srgbClr val="000000"/>
                </a:solidFill>
                <a:highlight>
                  <a:srgbClr val="FFFFFF"/>
                </a:highlight>
              </a:rPr>
              <a:t>Descripción de las restricciones de integridad.</a:t>
            </a:r>
            <a:endParaRPr sz="1100">
              <a:solidFill>
                <a:srgbClr val="000000"/>
              </a:solidFill>
              <a:highlight>
                <a:srgbClr val="FFFFFF"/>
              </a:highlight>
            </a:endParaRPr>
          </a:p>
          <a:p>
            <a:pPr indent="-298450" lvl="1" marL="914400" rtl="0" algn="l">
              <a:spcBef>
                <a:spcPts val="0"/>
              </a:spcBef>
              <a:spcAft>
                <a:spcPts val="0"/>
              </a:spcAft>
              <a:buClr>
                <a:srgbClr val="000000"/>
              </a:buClr>
              <a:buSzPts val="1100"/>
              <a:buFont typeface="Roboto"/>
              <a:buChar char="○"/>
            </a:pPr>
            <a:r>
              <a:rPr lang="es" sz="1100">
                <a:solidFill>
                  <a:srgbClr val="000000"/>
                </a:solidFill>
                <a:highlight>
                  <a:srgbClr val="FFFFFF"/>
                </a:highlight>
              </a:rPr>
              <a:t>Información sobre los permisos asociados a cada perfil de usuario.</a:t>
            </a:r>
            <a:endParaRPr sz="1100">
              <a:solidFill>
                <a:srgbClr val="000000"/>
              </a:solidFill>
              <a:highlight>
                <a:srgbClr val="FFFFFF"/>
              </a:highlight>
            </a:endParaRPr>
          </a:p>
          <a:p>
            <a:pPr indent="-298450" lvl="1" marL="914400" rtl="0" algn="l">
              <a:spcBef>
                <a:spcPts val="0"/>
              </a:spcBef>
              <a:spcAft>
                <a:spcPts val="0"/>
              </a:spcAft>
              <a:buClr>
                <a:srgbClr val="000000"/>
              </a:buClr>
              <a:buSzPts val="1100"/>
              <a:buFont typeface="Roboto"/>
              <a:buChar char="○"/>
            </a:pPr>
            <a:r>
              <a:rPr lang="es" sz="1100">
                <a:solidFill>
                  <a:srgbClr val="000000"/>
                </a:solidFill>
                <a:highlight>
                  <a:srgbClr val="FFFFFF"/>
                </a:highlight>
              </a:rPr>
              <a:t>Auditoría de acceso a los datos, utilización, etc.</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Arial"/>
              <a:buAutoNum type="arabicPeriod"/>
            </a:pPr>
            <a:r>
              <a:rPr b="1" lang="es" sz="1100">
                <a:solidFill>
                  <a:schemeClr val="accent5"/>
                </a:solidFill>
                <a:highlight>
                  <a:srgbClr val="FFFFFF"/>
                </a:highlight>
              </a:rPr>
              <a:t>El gestor de la base de datos.</a:t>
            </a:r>
            <a:r>
              <a:rPr b="1" lang="es" sz="1100">
                <a:solidFill>
                  <a:srgbClr val="000000"/>
                </a:solidFill>
                <a:highlight>
                  <a:srgbClr val="FFFFFF"/>
                </a:highlight>
              </a:rPr>
              <a:t> </a:t>
            </a:r>
            <a:r>
              <a:rPr lang="es" sz="1100">
                <a:solidFill>
                  <a:srgbClr val="000000"/>
                </a:solidFill>
                <a:highlight>
                  <a:srgbClr val="FFFFFF"/>
                </a:highlight>
              </a:rPr>
              <a:t>Es la parte de software encargada de garantizar el correcto, seguro, íntegro y eficiente acceso y almacenamiento de los datos. Este componente es el encargado de proporcionar una interfaz entre los datos almacenados y los programas de aplicación que los manejan. Es un intermediario entre el usuario y los datos. Es el encargado de garantizar la privacidad, seguridad e integridad de los datos, controlando los accesos concurrentes e interactuando con el sistema operativo.</a:t>
            </a:r>
            <a:endParaRPr sz="1100">
              <a:solidFill>
                <a:srgbClr val="000000"/>
              </a:solidFill>
              <a:highlight>
                <a:srgbClr val="FFFFFF"/>
              </a:highlight>
            </a:endParaRPr>
          </a:p>
          <a:p>
            <a:pPr indent="0" lvl="0" marL="0" rtl="0" algn="l">
              <a:spcBef>
                <a:spcPts val="1600"/>
              </a:spcBef>
              <a:spcAft>
                <a:spcPts val="0"/>
              </a:spcAft>
              <a:buNone/>
            </a:pPr>
            <a:r>
              <a:t/>
            </a:r>
            <a:endParaRPr b="1" sz="1100">
              <a:solidFill>
                <a:srgbClr val="000000"/>
              </a:solidFill>
              <a:highlight>
                <a:srgbClr val="FFFFFF"/>
              </a:highlight>
            </a:endParaRPr>
          </a:p>
          <a:p>
            <a:pPr indent="0" lvl="0" marL="0" rtl="0" algn="l">
              <a:spcBef>
                <a:spcPts val="1600"/>
              </a:spcBef>
              <a:spcAft>
                <a:spcPts val="0"/>
              </a:spcAft>
              <a:buNone/>
            </a:pPr>
            <a:r>
              <a:t/>
            </a:r>
            <a:endParaRPr sz="1100">
              <a:solidFill>
                <a:srgbClr val="000000"/>
              </a:solidFill>
              <a:highlight>
                <a:srgbClr val="FFFFFF"/>
              </a:highlight>
            </a:endParaRPr>
          </a:p>
          <a:p>
            <a:pPr indent="0" lvl="0" marL="0" rtl="0" algn="l">
              <a:lnSpc>
                <a:spcPct val="100000"/>
              </a:lnSpc>
              <a:spcBef>
                <a:spcPts val="1600"/>
              </a:spcBef>
              <a:spcAft>
                <a:spcPts val="0"/>
              </a:spcAft>
              <a:buNone/>
            </a:pPr>
            <a:r>
              <a:t/>
            </a:r>
            <a:endParaRPr b="1" sz="1100">
              <a:solidFill>
                <a:srgbClr val="000000"/>
              </a:solidFill>
            </a:endParaRPr>
          </a:p>
          <a:p>
            <a:pPr indent="0" lvl="0" marL="0" rtl="0" algn="l">
              <a:spcBef>
                <a:spcPts val="1600"/>
              </a:spcBef>
              <a:spcAft>
                <a:spcPts val="0"/>
              </a:spcAft>
              <a:buNone/>
            </a:pPr>
            <a:r>
              <a:t/>
            </a:r>
            <a:endParaRPr sz="1100"/>
          </a:p>
          <a:p>
            <a:pPr indent="0" lvl="0" marL="0" rtl="0" algn="l">
              <a:spcBef>
                <a:spcPts val="1200"/>
              </a:spcBef>
              <a:spcAft>
                <a:spcPts val="1200"/>
              </a:spcAft>
              <a:buNone/>
            </a:pPr>
            <a:r>
              <a:t/>
            </a:r>
            <a:endParaRPr sz="1100"/>
          </a:p>
        </p:txBody>
      </p:sp>
      <p:pic>
        <p:nvPicPr>
          <p:cNvPr id="203" name="Google Shape;203;p29"/>
          <p:cNvPicPr preferRelativeResize="0"/>
          <p:nvPr/>
        </p:nvPicPr>
        <p:blipFill>
          <a:blip r:embed="rId3">
            <a:alphaModFix/>
          </a:blip>
          <a:stretch>
            <a:fillRect/>
          </a:stretch>
        </p:blipFill>
        <p:spPr>
          <a:xfrm>
            <a:off x="8252625" y="287550"/>
            <a:ext cx="675725" cy="6757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0"/>
          <p:cNvSpPr txBox="1"/>
          <p:nvPr>
            <p:ph idx="1" type="body"/>
          </p:nvPr>
        </p:nvSpPr>
        <p:spPr>
          <a:xfrm>
            <a:off x="277025" y="197575"/>
            <a:ext cx="8277300" cy="3924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highlight>
                  <a:srgbClr val="FFFFFF"/>
                </a:highlight>
              </a:rPr>
              <a:t>Componentes</a:t>
            </a:r>
            <a:endParaRPr b="1" sz="2000">
              <a:solidFill>
                <a:schemeClr val="dk1"/>
              </a:solidFill>
              <a:highlight>
                <a:srgbClr val="FFFFFF"/>
              </a:highlight>
            </a:endParaRPr>
          </a:p>
          <a:p>
            <a:pPr indent="0" lvl="0" marL="0" rtl="0" algn="l">
              <a:spcBef>
                <a:spcPts val="1600"/>
              </a:spcBef>
              <a:spcAft>
                <a:spcPts val="0"/>
              </a:spcAft>
              <a:buNone/>
            </a:pPr>
            <a:r>
              <a:rPr b="1" lang="es" sz="1100">
                <a:solidFill>
                  <a:schemeClr val="accent5"/>
                </a:solidFill>
                <a:highlight>
                  <a:srgbClr val="FFFFFF"/>
                </a:highlight>
              </a:rPr>
              <a:t>  3.	Usuarios de la base de datos.</a:t>
            </a:r>
            <a:r>
              <a:rPr b="1" lang="es" sz="1100">
                <a:solidFill>
                  <a:srgbClr val="000000"/>
                </a:solidFill>
                <a:highlight>
                  <a:srgbClr val="FFFFFF"/>
                </a:highlight>
              </a:rPr>
              <a:t> </a:t>
            </a:r>
            <a:r>
              <a:rPr lang="es" sz="1100">
                <a:solidFill>
                  <a:srgbClr val="000000"/>
                </a:solidFill>
                <a:highlight>
                  <a:srgbClr val="FFFFFF"/>
                </a:highlight>
              </a:rPr>
              <a:t>En los SGBD existen diferentes perfiles de usuario, cada uno de ellos con una serie de</a:t>
            </a:r>
            <a:endParaRPr sz="1100">
              <a:solidFill>
                <a:srgbClr val="000000"/>
              </a:solidFill>
              <a:highlight>
                <a:srgbClr val="FFFFFF"/>
              </a:highlight>
            </a:endParaRPr>
          </a:p>
          <a:p>
            <a:pPr indent="457200" lvl="0" marL="0" rtl="0" algn="l">
              <a:spcBef>
                <a:spcPts val="0"/>
              </a:spcBef>
              <a:spcAft>
                <a:spcPts val="0"/>
              </a:spcAft>
              <a:buNone/>
            </a:pPr>
            <a:r>
              <a:rPr lang="es" sz="1100">
                <a:solidFill>
                  <a:srgbClr val="000000"/>
                </a:solidFill>
                <a:highlight>
                  <a:srgbClr val="FFFFFF"/>
                </a:highlight>
              </a:rPr>
              <a:t>permisos sobre los objetos de la BD. Generalmente existirán:</a:t>
            </a:r>
            <a:endParaRPr sz="1100">
              <a:solidFill>
                <a:srgbClr val="000000"/>
              </a:solidFill>
              <a:highlight>
                <a:srgbClr val="FFFFFF"/>
              </a:highlight>
            </a:endParaRPr>
          </a:p>
          <a:p>
            <a:pPr indent="-298450" lvl="1" marL="914400" rtl="0" algn="l">
              <a:spcBef>
                <a:spcPts val="0"/>
              </a:spcBef>
              <a:spcAft>
                <a:spcPts val="0"/>
              </a:spcAft>
              <a:buClr>
                <a:schemeClr val="accent5"/>
              </a:buClr>
              <a:buSzPts val="1100"/>
              <a:buFont typeface="Arial"/>
              <a:buChar char="○"/>
            </a:pPr>
            <a:r>
              <a:rPr lang="es" sz="1100">
                <a:solidFill>
                  <a:srgbClr val="000000"/>
                </a:solidFill>
                <a:highlight>
                  <a:srgbClr val="FFFFFF"/>
                </a:highlight>
              </a:rPr>
              <a:t>El</a:t>
            </a:r>
            <a:r>
              <a:rPr b="1" lang="es" sz="1100">
                <a:solidFill>
                  <a:srgbClr val="000000"/>
                </a:solidFill>
                <a:highlight>
                  <a:srgbClr val="FFFFFF"/>
                </a:highlight>
              </a:rPr>
              <a:t> </a:t>
            </a:r>
            <a:r>
              <a:rPr b="1" lang="es" sz="1100">
                <a:solidFill>
                  <a:schemeClr val="accent5"/>
                </a:solidFill>
                <a:highlight>
                  <a:srgbClr val="FFFFFF"/>
                </a:highlight>
              </a:rPr>
              <a:t>administrador de la base de datos</a:t>
            </a:r>
            <a:r>
              <a:rPr b="1" lang="es" sz="1100">
                <a:solidFill>
                  <a:srgbClr val="000000"/>
                </a:solidFill>
                <a:highlight>
                  <a:srgbClr val="FFFFFF"/>
                </a:highlight>
              </a:rPr>
              <a:t> </a:t>
            </a:r>
            <a:r>
              <a:rPr lang="es" sz="1100">
                <a:solidFill>
                  <a:srgbClr val="000000"/>
                </a:solidFill>
                <a:highlight>
                  <a:srgbClr val="FFFFFF"/>
                </a:highlight>
              </a:rPr>
              <a:t>o Database Administrator (DBA), que será la persona o conjunto de ellas encargadas de la función de administración de la base de datos. Tiene el control centralizado de la base de datos y es el responsable de su buen funcionamiento. Es el encargado de autorizar el acceso a la base de datos, de coordinar y vigilar su utilización y de adquirir los recursos software y hardware que sean necesarios.</a:t>
            </a:r>
            <a:endParaRPr sz="1100">
              <a:solidFill>
                <a:srgbClr val="000000"/>
              </a:solidFill>
              <a:highlight>
                <a:srgbClr val="FFFFFF"/>
              </a:highlight>
            </a:endParaRPr>
          </a:p>
          <a:p>
            <a:pPr indent="-298450" lvl="1" marL="914400" rtl="0" algn="l">
              <a:spcBef>
                <a:spcPts val="0"/>
              </a:spcBef>
              <a:spcAft>
                <a:spcPts val="0"/>
              </a:spcAft>
              <a:buClr>
                <a:schemeClr val="accent5"/>
              </a:buClr>
              <a:buSzPts val="1100"/>
              <a:buFont typeface="Arial"/>
              <a:buChar char="○"/>
            </a:pPr>
            <a:r>
              <a:rPr lang="es" sz="1100">
                <a:solidFill>
                  <a:srgbClr val="000000"/>
                </a:solidFill>
                <a:highlight>
                  <a:srgbClr val="FFFFFF"/>
                </a:highlight>
              </a:rPr>
              <a:t>Los </a:t>
            </a:r>
            <a:r>
              <a:rPr b="1" lang="es" sz="1100">
                <a:solidFill>
                  <a:schemeClr val="accent5"/>
                </a:solidFill>
                <a:highlight>
                  <a:srgbClr val="FFFFFF"/>
                </a:highlight>
              </a:rPr>
              <a:t>usuarios de la base de datos</a:t>
            </a:r>
            <a:r>
              <a:rPr lang="es" sz="1100">
                <a:solidFill>
                  <a:srgbClr val="000000"/>
                </a:solidFill>
                <a:highlight>
                  <a:srgbClr val="FFFFFF"/>
                </a:highlight>
              </a:rPr>
              <a:t>, que serán diferentes usuarios de la BD con diferentes necesidades sobre los datos, así como diferentes accesos y privilegios. Podemos establecer la siguiente clasificación:</a:t>
            </a:r>
            <a:endParaRPr sz="1100">
              <a:solidFill>
                <a:srgbClr val="000000"/>
              </a:solidFill>
              <a:highlight>
                <a:srgbClr val="FFFFFF"/>
              </a:highlight>
            </a:endParaRPr>
          </a:p>
          <a:p>
            <a:pPr indent="-298450" lvl="2" marL="1371600" rtl="0" algn="l">
              <a:spcBef>
                <a:spcPts val="0"/>
              </a:spcBef>
              <a:spcAft>
                <a:spcPts val="0"/>
              </a:spcAft>
              <a:buClr>
                <a:schemeClr val="accent5"/>
              </a:buClr>
              <a:buSzPts val="1100"/>
              <a:buFont typeface="Roboto"/>
              <a:buChar char="■"/>
            </a:pPr>
            <a:r>
              <a:rPr lang="es" sz="1100">
                <a:solidFill>
                  <a:srgbClr val="000000"/>
                </a:solidFill>
                <a:highlight>
                  <a:srgbClr val="FFFFFF"/>
                </a:highlight>
              </a:rPr>
              <a:t>Diseñadores.</a:t>
            </a:r>
            <a:endParaRPr sz="1100">
              <a:solidFill>
                <a:srgbClr val="000000"/>
              </a:solidFill>
              <a:highlight>
                <a:srgbClr val="FFFFFF"/>
              </a:highlight>
            </a:endParaRPr>
          </a:p>
          <a:p>
            <a:pPr indent="-298450" lvl="2" marL="1371600" rtl="0" algn="l">
              <a:spcBef>
                <a:spcPts val="0"/>
              </a:spcBef>
              <a:spcAft>
                <a:spcPts val="0"/>
              </a:spcAft>
              <a:buClr>
                <a:schemeClr val="accent5"/>
              </a:buClr>
              <a:buSzPts val="1100"/>
              <a:buFont typeface="Roboto"/>
              <a:buChar char="■"/>
            </a:pPr>
            <a:r>
              <a:rPr lang="es" sz="1100">
                <a:solidFill>
                  <a:srgbClr val="000000"/>
                </a:solidFill>
                <a:highlight>
                  <a:srgbClr val="FFFFFF"/>
                </a:highlight>
              </a:rPr>
              <a:t>Operadores y personal de mantenimiento.</a:t>
            </a:r>
            <a:endParaRPr sz="1100">
              <a:solidFill>
                <a:srgbClr val="000000"/>
              </a:solidFill>
              <a:highlight>
                <a:srgbClr val="FFFFFF"/>
              </a:highlight>
            </a:endParaRPr>
          </a:p>
          <a:p>
            <a:pPr indent="-298450" lvl="2" marL="1371600" rtl="0" algn="l">
              <a:spcBef>
                <a:spcPts val="0"/>
              </a:spcBef>
              <a:spcAft>
                <a:spcPts val="0"/>
              </a:spcAft>
              <a:buClr>
                <a:schemeClr val="accent5"/>
              </a:buClr>
              <a:buSzPts val="1100"/>
              <a:buFont typeface="Roboto"/>
              <a:buChar char="■"/>
            </a:pPr>
            <a:r>
              <a:rPr lang="es" sz="1100">
                <a:solidFill>
                  <a:srgbClr val="000000"/>
                </a:solidFill>
                <a:highlight>
                  <a:srgbClr val="FFFFFF"/>
                </a:highlight>
              </a:rPr>
              <a:t>Analistas y programadores de aplicaciones.</a:t>
            </a:r>
            <a:endParaRPr sz="1100">
              <a:solidFill>
                <a:srgbClr val="000000"/>
              </a:solidFill>
              <a:highlight>
                <a:srgbClr val="FFFFFF"/>
              </a:highlight>
            </a:endParaRPr>
          </a:p>
          <a:p>
            <a:pPr indent="-298450" lvl="2" marL="1371600" rtl="0" algn="l">
              <a:spcBef>
                <a:spcPts val="0"/>
              </a:spcBef>
              <a:spcAft>
                <a:spcPts val="0"/>
              </a:spcAft>
              <a:buClr>
                <a:schemeClr val="accent5"/>
              </a:buClr>
              <a:buSzPts val="1100"/>
              <a:buFont typeface="Roboto"/>
              <a:buChar char="■"/>
            </a:pPr>
            <a:r>
              <a:rPr lang="es" sz="1100">
                <a:solidFill>
                  <a:srgbClr val="000000"/>
                </a:solidFill>
                <a:highlight>
                  <a:srgbClr val="FFFFFF"/>
                </a:highlight>
              </a:rPr>
              <a:t>Usuarios finales: ocasionales, simples, avanzados y autónomos.</a:t>
            </a:r>
            <a:endParaRPr sz="1100">
              <a:solidFill>
                <a:srgbClr val="000000"/>
              </a:solidFill>
              <a:highlight>
                <a:srgbClr val="FFFFFF"/>
              </a:highlight>
            </a:endParaRPr>
          </a:p>
          <a:p>
            <a:pPr indent="0" lvl="0" marL="0" rtl="0" algn="l">
              <a:spcBef>
                <a:spcPts val="0"/>
              </a:spcBef>
              <a:spcAft>
                <a:spcPts val="0"/>
              </a:spcAft>
              <a:buNone/>
            </a:pPr>
            <a:r>
              <a:t/>
            </a:r>
            <a:endParaRPr sz="1100">
              <a:solidFill>
                <a:srgbClr val="000000"/>
              </a:solidFill>
              <a:highlight>
                <a:srgbClr val="FFFFFF"/>
              </a:highlight>
            </a:endParaRPr>
          </a:p>
          <a:p>
            <a:pPr indent="0" lvl="0" marL="0" rtl="0" algn="l">
              <a:spcBef>
                <a:spcPts val="0"/>
              </a:spcBef>
              <a:spcAft>
                <a:spcPts val="0"/>
              </a:spcAft>
              <a:buNone/>
            </a:pPr>
            <a:r>
              <a:rPr b="1" lang="es" sz="1100">
                <a:solidFill>
                  <a:schemeClr val="accent5"/>
                </a:solidFill>
                <a:highlight>
                  <a:srgbClr val="FFFFFF"/>
                </a:highlight>
              </a:rPr>
              <a:t>4.	Herramientas de la base de datos.</a:t>
            </a:r>
            <a:r>
              <a:rPr b="1" lang="es" sz="1100">
                <a:solidFill>
                  <a:srgbClr val="000000"/>
                </a:solidFill>
                <a:highlight>
                  <a:srgbClr val="FFFFFF"/>
                </a:highlight>
              </a:rPr>
              <a:t> </a:t>
            </a:r>
            <a:r>
              <a:rPr lang="es" sz="1100">
                <a:solidFill>
                  <a:srgbClr val="000000"/>
                </a:solidFill>
                <a:highlight>
                  <a:srgbClr val="FFFFFF"/>
                </a:highlight>
              </a:rPr>
              <a:t>Son un conjunto de aplicaciones que permiten a los administradores la gestión de la</a:t>
            </a:r>
            <a:endParaRPr sz="1100">
              <a:solidFill>
                <a:srgbClr val="000000"/>
              </a:solidFill>
              <a:highlight>
                <a:srgbClr val="FFFFFF"/>
              </a:highlight>
            </a:endParaRPr>
          </a:p>
          <a:p>
            <a:pPr indent="457200" lvl="0" marL="0" rtl="0" algn="l">
              <a:spcBef>
                <a:spcPts val="0"/>
              </a:spcBef>
              <a:spcAft>
                <a:spcPts val="0"/>
              </a:spcAft>
              <a:buNone/>
            </a:pPr>
            <a:r>
              <a:rPr lang="es" sz="1100">
                <a:solidFill>
                  <a:srgbClr val="000000"/>
                </a:solidFill>
                <a:highlight>
                  <a:srgbClr val="FFFFFF"/>
                </a:highlight>
              </a:rPr>
              <a:t>base de datos, de los usuarios y permisos, generadores de formularios, informes, interfaces gráficas, generadores de</a:t>
            </a:r>
            <a:endParaRPr sz="1100">
              <a:solidFill>
                <a:srgbClr val="000000"/>
              </a:solidFill>
              <a:highlight>
                <a:srgbClr val="FFFFFF"/>
              </a:highlight>
            </a:endParaRPr>
          </a:p>
          <a:p>
            <a:pPr indent="457200" lvl="0" marL="0" rtl="0" algn="l">
              <a:spcBef>
                <a:spcPts val="0"/>
              </a:spcBef>
              <a:spcAft>
                <a:spcPts val="0"/>
              </a:spcAft>
              <a:buNone/>
            </a:pPr>
            <a:r>
              <a:rPr lang="es" sz="1100">
                <a:solidFill>
                  <a:srgbClr val="000000"/>
                </a:solidFill>
                <a:highlight>
                  <a:srgbClr val="FFFFFF"/>
                </a:highlight>
              </a:rPr>
              <a:t>aplicaciones, etc.</a:t>
            </a:r>
            <a:endParaRPr b="1" sz="1100">
              <a:solidFill>
                <a:srgbClr val="000000"/>
              </a:solidFill>
              <a:highlight>
                <a:srgbClr val="FFFFFF"/>
              </a:highlight>
            </a:endParaRPr>
          </a:p>
          <a:p>
            <a:pPr indent="0" lvl="0" marL="0" rtl="0" algn="l">
              <a:spcBef>
                <a:spcPts val="1000"/>
              </a:spcBef>
              <a:spcAft>
                <a:spcPts val="0"/>
              </a:spcAft>
              <a:buNone/>
            </a:pPr>
            <a:r>
              <a:t/>
            </a:r>
            <a:endParaRPr b="1" sz="1100">
              <a:solidFill>
                <a:srgbClr val="000000"/>
              </a:solidFill>
              <a:highlight>
                <a:srgbClr val="FFFFFF"/>
              </a:highlight>
            </a:endParaRPr>
          </a:p>
          <a:p>
            <a:pPr indent="0" lvl="0" marL="0" rtl="0" algn="l">
              <a:spcBef>
                <a:spcPts val="1600"/>
              </a:spcBef>
              <a:spcAft>
                <a:spcPts val="0"/>
              </a:spcAft>
              <a:buNone/>
            </a:pPr>
            <a:r>
              <a:t/>
            </a:r>
            <a:endParaRPr sz="1100">
              <a:solidFill>
                <a:srgbClr val="000000"/>
              </a:solidFill>
              <a:highlight>
                <a:srgbClr val="FFFFFF"/>
              </a:highlight>
            </a:endParaRPr>
          </a:p>
          <a:p>
            <a:pPr indent="0" lvl="0" marL="0" rtl="0" algn="l">
              <a:lnSpc>
                <a:spcPct val="100000"/>
              </a:lnSpc>
              <a:spcBef>
                <a:spcPts val="1600"/>
              </a:spcBef>
              <a:spcAft>
                <a:spcPts val="0"/>
              </a:spcAft>
              <a:buNone/>
            </a:pPr>
            <a:r>
              <a:t/>
            </a:r>
            <a:endParaRPr b="1" sz="1100">
              <a:solidFill>
                <a:srgbClr val="000000"/>
              </a:solidFill>
            </a:endParaRPr>
          </a:p>
          <a:p>
            <a:pPr indent="0" lvl="0" marL="0" rtl="0" algn="l">
              <a:spcBef>
                <a:spcPts val="1600"/>
              </a:spcBef>
              <a:spcAft>
                <a:spcPts val="0"/>
              </a:spcAft>
              <a:buNone/>
            </a:pPr>
            <a:r>
              <a:t/>
            </a:r>
            <a:endParaRPr sz="1100"/>
          </a:p>
          <a:p>
            <a:pPr indent="0" lvl="0" marL="0" rtl="0" algn="l">
              <a:spcBef>
                <a:spcPts val="1200"/>
              </a:spcBef>
              <a:spcAft>
                <a:spcPts val="1200"/>
              </a:spcAft>
              <a:buNone/>
            </a:pPr>
            <a:r>
              <a:t/>
            </a:r>
            <a:endParaRPr sz="1100"/>
          </a:p>
        </p:txBody>
      </p:sp>
      <p:pic>
        <p:nvPicPr>
          <p:cNvPr id="209" name="Google Shape;209;p30"/>
          <p:cNvPicPr preferRelativeResize="0"/>
          <p:nvPr/>
        </p:nvPicPr>
        <p:blipFill>
          <a:blip r:embed="rId3">
            <a:alphaModFix/>
          </a:blip>
          <a:stretch>
            <a:fillRect/>
          </a:stretch>
        </p:blipFill>
        <p:spPr>
          <a:xfrm>
            <a:off x="7361200" y="2169175"/>
            <a:ext cx="1036975" cy="10369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1"/>
          <p:cNvSpPr txBox="1"/>
          <p:nvPr>
            <p:ph idx="1" type="body"/>
          </p:nvPr>
        </p:nvSpPr>
        <p:spPr>
          <a:xfrm>
            <a:off x="277025" y="197575"/>
            <a:ext cx="8277300" cy="4945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highlight>
                  <a:srgbClr val="FFFFFF"/>
                </a:highlight>
              </a:rPr>
              <a:t>Tipos</a:t>
            </a:r>
            <a:endParaRPr b="1" sz="2000">
              <a:solidFill>
                <a:schemeClr val="dk1"/>
              </a:solidFill>
              <a:highlight>
                <a:srgbClr val="FFFFFF"/>
              </a:highlight>
            </a:endParaRPr>
          </a:p>
          <a:p>
            <a:pPr indent="-298450" lvl="0" marL="457200" rtl="0" algn="l">
              <a:spcBef>
                <a:spcPts val="1600"/>
              </a:spcBef>
              <a:spcAft>
                <a:spcPts val="0"/>
              </a:spcAft>
              <a:buClr>
                <a:schemeClr val="accent5"/>
              </a:buClr>
              <a:buSzPts val="1100"/>
              <a:buFont typeface="Arial"/>
              <a:buAutoNum type="alphaLcPeriod"/>
            </a:pPr>
            <a:r>
              <a:rPr lang="es" sz="1100">
                <a:solidFill>
                  <a:srgbClr val="000000"/>
                </a:solidFill>
                <a:highlight>
                  <a:srgbClr val="FFFFFF"/>
                </a:highlight>
              </a:rPr>
              <a:t>El primer criterio que se suele utilizar es </a:t>
            </a:r>
            <a:r>
              <a:rPr b="1" lang="es" sz="1100">
                <a:solidFill>
                  <a:schemeClr val="accent5"/>
                </a:solidFill>
                <a:highlight>
                  <a:srgbClr val="FFFFFF"/>
                </a:highlight>
              </a:rPr>
              <a:t>por el modelo lógico en que se basan</a:t>
            </a:r>
            <a:r>
              <a:rPr lang="es" sz="1100">
                <a:solidFill>
                  <a:srgbClr val="000000"/>
                </a:solidFill>
                <a:highlight>
                  <a:srgbClr val="FFFFFF"/>
                </a:highlight>
              </a:rPr>
              <a:t>. Actualmente, el modelo lógico que más se utiliza es el </a:t>
            </a:r>
            <a:r>
              <a:rPr b="1" lang="es" sz="1100">
                <a:solidFill>
                  <a:schemeClr val="accent5"/>
                </a:solidFill>
                <a:highlight>
                  <a:srgbClr val="FFFFFF"/>
                </a:highlight>
              </a:rPr>
              <a:t>relacional</a:t>
            </a:r>
            <a:r>
              <a:rPr lang="es" sz="1100">
                <a:solidFill>
                  <a:srgbClr val="000000"/>
                </a:solidFill>
                <a:highlight>
                  <a:srgbClr val="FFFFFF"/>
                </a:highlight>
              </a:rPr>
              <a:t>. Los modelos en red y jerárquico han quedado obsoletos. Otro de los modelos que más extensión está teniendo es el modelo </a:t>
            </a:r>
            <a:r>
              <a:rPr b="1" lang="es" sz="1100">
                <a:solidFill>
                  <a:schemeClr val="accent5"/>
                </a:solidFill>
                <a:highlight>
                  <a:srgbClr val="FFFFFF"/>
                </a:highlight>
              </a:rPr>
              <a:t>orientado a objetos</a:t>
            </a:r>
            <a:r>
              <a:rPr lang="es" sz="1100">
                <a:solidFill>
                  <a:srgbClr val="000000"/>
                </a:solidFill>
                <a:highlight>
                  <a:srgbClr val="FFFFFF"/>
                </a:highlight>
              </a:rPr>
              <a:t>. Por tanto, en esta primera clasificación tendremos:</a:t>
            </a:r>
            <a:endParaRPr sz="1100">
              <a:solidFill>
                <a:srgbClr val="000000"/>
              </a:solidFill>
              <a:highlight>
                <a:srgbClr val="FFFFFF"/>
              </a:highlight>
            </a:endParaRPr>
          </a:p>
          <a:p>
            <a:pPr indent="-298450" lvl="1" marL="914400" rtl="0" algn="l">
              <a:spcBef>
                <a:spcPts val="0"/>
              </a:spcBef>
              <a:spcAft>
                <a:spcPts val="0"/>
              </a:spcAft>
              <a:buClr>
                <a:schemeClr val="accent5"/>
              </a:buClr>
              <a:buSzPts val="1100"/>
              <a:buFont typeface="Roboto"/>
              <a:buChar char="○"/>
            </a:pPr>
            <a:r>
              <a:rPr lang="es" sz="1100">
                <a:solidFill>
                  <a:srgbClr val="000000"/>
                </a:solidFill>
                <a:highlight>
                  <a:srgbClr val="FFFFFF"/>
                </a:highlight>
              </a:rPr>
              <a:t>Modelo Jerárquico.</a:t>
            </a:r>
            <a:endParaRPr sz="1100">
              <a:solidFill>
                <a:srgbClr val="000000"/>
              </a:solidFill>
              <a:highlight>
                <a:srgbClr val="FFFFFF"/>
              </a:highlight>
            </a:endParaRPr>
          </a:p>
          <a:p>
            <a:pPr indent="-298450" lvl="1" marL="914400" rtl="0" algn="l">
              <a:spcBef>
                <a:spcPts val="0"/>
              </a:spcBef>
              <a:spcAft>
                <a:spcPts val="0"/>
              </a:spcAft>
              <a:buClr>
                <a:schemeClr val="accent5"/>
              </a:buClr>
              <a:buSzPts val="1100"/>
              <a:buFont typeface="Roboto"/>
              <a:buChar char="○"/>
            </a:pPr>
            <a:r>
              <a:rPr lang="es" sz="1100">
                <a:solidFill>
                  <a:srgbClr val="000000"/>
                </a:solidFill>
                <a:highlight>
                  <a:srgbClr val="FFFFFF"/>
                </a:highlight>
              </a:rPr>
              <a:t>Modelo de Red.</a:t>
            </a:r>
            <a:endParaRPr sz="1100">
              <a:solidFill>
                <a:srgbClr val="000000"/>
              </a:solidFill>
              <a:highlight>
                <a:srgbClr val="FFFFFF"/>
              </a:highlight>
            </a:endParaRPr>
          </a:p>
          <a:p>
            <a:pPr indent="-298450" lvl="1" marL="914400" rtl="0" algn="l">
              <a:spcBef>
                <a:spcPts val="0"/>
              </a:spcBef>
              <a:spcAft>
                <a:spcPts val="0"/>
              </a:spcAft>
              <a:buClr>
                <a:schemeClr val="accent5"/>
              </a:buClr>
              <a:buSzPts val="1100"/>
              <a:buFont typeface="Roboto"/>
              <a:buChar char="○"/>
            </a:pPr>
            <a:r>
              <a:rPr lang="es" sz="1100">
                <a:solidFill>
                  <a:srgbClr val="000000"/>
                </a:solidFill>
                <a:highlight>
                  <a:srgbClr val="FFFFFF"/>
                </a:highlight>
              </a:rPr>
              <a:t>Modelo Relacional.</a:t>
            </a:r>
            <a:endParaRPr sz="1100">
              <a:solidFill>
                <a:srgbClr val="000000"/>
              </a:solidFill>
              <a:highlight>
                <a:srgbClr val="FFFFFF"/>
              </a:highlight>
            </a:endParaRPr>
          </a:p>
          <a:p>
            <a:pPr indent="-298450" lvl="1" marL="914400" rtl="0" algn="l">
              <a:spcBef>
                <a:spcPts val="0"/>
              </a:spcBef>
              <a:spcAft>
                <a:spcPts val="0"/>
              </a:spcAft>
              <a:buClr>
                <a:schemeClr val="accent5"/>
              </a:buClr>
              <a:buSzPts val="1100"/>
              <a:buFont typeface="Roboto"/>
              <a:buChar char="○"/>
            </a:pPr>
            <a:r>
              <a:rPr lang="es" sz="1100">
                <a:solidFill>
                  <a:srgbClr val="000000"/>
                </a:solidFill>
                <a:highlight>
                  <a:srgbClr val="FFFFFF"/>
                </a:highlight>
              </a:rPr>
              <a:t>Modelo Orientado a Objetos.</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Arial"/>
              <a:buAutoNum type="alphaLcPeriod"/>
            </a:pPr>
            <a:r>
              <a:rPr lang="es" sz="1100">
                <a:solidFill>
                  <a:srgbClr val="000000"/>
                </a:solidFill>
                <a:highlight>
                  <a:srgbClr val="FFFFFF"/>
                </a:highlight>
              </a:rPr>
              <a:t>El segundo criterio de clasificación se centra en el </a:t>
            </a:r>
            <a:r>
              <a:rPr b="1" lang="es" sz="1100">
                <a:solidFill>
                  <a:schemeClr val="accent5"/>
                </a:solidFill>
                <a:highlight>
                  <a:srgbClr val="FFFFFF"/>
                </a:highlight>
              </a:rPr>
              <a:t>número de usuarios</a:t>
            </a:r>
            <a:r>
              <a:rPr b="1" lang="es" sz="1100">
                <a:solidFill>
                  <a:srgbClr val="000000"/>
                </a:solidFill>
                <a:highlight>
                  <a:srgbClr val="FFFFFF"/>
                </a:highlight>
              </a:rPr>
              <a:t> </a:t>
            </a:r>
            <a:r>
              <a:rPr lang="es" sz="1100">
                <a:solidFill>
                  <a:srgbClr val="000000"/>
                </a:solidFill>
                <a:highlight>
                  <a:srgbClr val="FFFFFF"/>
                </a:highlight>
              </a:rPr>
              <a:t>a los que da servicio el sistema:</a:t>
            </a:r>
            <a:endParaRPr sz="1100">
              <a:solidFill>
                <a:srgbClr val="000000"/>
              </a:solidFill>
              <a:highlight>
                <a:srgbClr val="FFFFFF"/>
              </a:highlight>
            </a:endParaRPr>
          </a:p>
          <a:p>
            <a:pPr indent="-298450" lvl="1" marL="914400" rtl="0" algn="l">
              <a:spcBef>
                <a:spcPts val="0"/>
              </a:spcBef>
              <a:spcAft>
                <a:spcPts val="0"/>
              </a:spcAft>
              <a:buClr>
                <a:schemeClr val="accent5"/>
              </a:buClr>
              <a:buSzPts val="1100"/>
              <a:buFont typeface="Arial"/>
              <a:buChar char="○"/>
            </a:pPr>
            <a:r>
              <a:rPr b="1" lang="es" sz="1100">
                <a:solidFill>
                  <a:schemeClr val="accent5"/>
                </a:solidFill>
                <a:highlight>
                  <a:srgbClr val="FFFFFF"/>
                </a:highlight>
              </a:rPr>
              <a:t>Monousuario</a:t>
            </a:r>
            <a:r>
              <a:rPr lang="es" sz="1100">
                <a:solidFill>
                  <a:srgbClr val="000000"/>
                </a:solidFill>
                <a:highlight>
                  <a:srgbClr val="FFFFFF"/>
                </a:highlight>
              </a:rPr>
              <a:t>: sólo atienden a un usuario a la vez, y su principal uso se da en los ordenadores personales.</a:t>
            </a:r>
            <a:endParaRPr sz="1100">
              <a:solidFill>
                <a:srgbClr val="000000"/>
              </a:solidFill>
              <a:highlight>
                <a:srgbClr val="FFFFFF"/>
              </a:highlight>
            </a:endParaRPr>
          </a:p>
          <a:p>
            <a:pPr indent="-298450" lvl="1" marL="914400" rtl="0" algn="l">
              <a:spcBef>
                <a:spcPts val="0"/>
              </a:spcBef>
              <a:spcAft>
                <a:spcPts val="0"/>
              </a:spcAft>
              <a:buClr>
                <a:schemeClr val="accent5"/>
              </a:buClr>
              <a:buSzPts val="1100"/>
              <a:buFont typeface="Arial"/>
              <a:buChar char="○"/>
            </a:pPr>
            <a:r>
              <a:rPr b="1" lang="es" sz="1100">
                <a:solidFill>
                  <a:schemeClr val="accent5"/>
                </a:solidFill>
                <a:highlight>
                  <a:srgbClr val="FFFFFF"/>
                </a:highlight>
              </a:rPr>
              <a:t>Multiusuario</a:t>
            </a:r>
            <a:r>
              <a:rPr lang="es" sz="1100">
                <a:solidFill>
                  <a:srgbClr val="000000"/>
                </a:solidFill>
                <a:highlight>
                  <a:srgbClr val="FFFFFF"/>
                </a:highlight>
              </a:rPr>
              <a:t>: entre los que se encuentran la mayor parte de los SGBD, atienden a varios usuarios al mismo tiempo.</a:t>
            </a:r>
            <a:endParaRPr sz="1100">
              <a:solidFill>
                <a:srgbClr val="000000"/>
              </a:solidFill>
              <a:highlight>
                <a:srgbClr val="FFFFFF"/>
              </a:highlight>
            </a:endParaRPr>
          </a:p>
          <a:p>
            <a:pPr indent="-298450" lvl="0" marL="457200" rtl="0" algn="l">
              <a:spcBef>
                <a:spcPts val="1000"/>
              </a:spcBef>
              <a:spcAft>
                <a:spcPts val="0"/>
              </a:spcAft>
              <a:buClr>
                <a:schemeClr val="accent5"/>
              </a:buClr>
              <a:buSzPts val="1100"/>
              <a:buFont typeface="Arial"/>
              <a:buAutoNum type="alphaLcPeriod"/>
            </a:pPr>
            <a:r>
              <a:rPr lang="es" sz="1100">
                <a:solidFill>
                  <a:srgbClr val="000000"/>
                </a:solidFill>
                <a:highlight>
                  <a:srgbClr val="FFFFFF"/>
                </a:highlight>
              </a:rPr>
              <a:t>El tercer criterio se basa en el </a:t>
            </a:r>
            <a:r>
              <a:rPr b="1" lang="es" sz="1100">
                <a:solidFill>
                  <a:schemeClr val="accent5"/>
                </a:solidFill>
                <a:highlight>
                  <a:srgbClr val="FFFFFF"/>
                </a:highlight>
              </a:rPr>
              <a:t>número de sitios en los que está distribuida la base de datos:</a:t>
            </a:r>
            <a:endParaRPr b="1" sz="1100">
              <a:solidFill>
                <a:schemeClr val="accent5"/>
              </a:solidFill>
              <a:highlight>
                <a:srgbClr val="FFFFFF"/>
              </a:highlight>
            </a:endParaRPr>
          </a:p>
          <a:p>
            <a:pPr indent="0" lvl="0" marL="0" rtl="0" algn="l">
              <a:spcBef>
                <a:spcPts val="0"/>
              </a:spcBef>
              <a:spcAft>
                <a:spcPts val="0"/>
              </a:spcAft>
              <a:buNone/>
            </a:pPr>
            <a:r>
              <a:t/>
            </a:r>
            <a:endParaRPr b="1" sz="100">
              <a:solidFill>
                <a:schemeClr val="accent5"/>
              </a:solidFill>
              <a:highlight>
                <a:srgbClr val="FFFFFF"/>
              </a:highlight>
            </a:endParaRPr>
          </a:p>
          <a:p>
            <a:pPr indent="-298450" lvl="1" marL="914400" rtl="0" algn="l">
              <a:spcBef>
                <a:spcPts val="0"/>
              </a:spcBef>
              <a:spcAft>
                <a:spcPts val="0"/>
              </a:spcAft>
              <a:buClr>
                <a:schemeClr val="accent5"/>
              </a:buClr>
              <a:buSzPts val="1100"/>
              <a:buFont typeface="Arial"/>
              <a:buChar char="○"/>
            </a:pPr>
            <a:r>
              <a:rPr b="1" lang="es" sz="1100">
                <a:solidFill>
                  <a:schemeClr val="accent5"/>
                </a:solidFill>
                <a:highlight>
                  <a:srgbClr val="FFFFFF"/>
                </a:highlight>
              </a:rPr>
              <a:t>Centralizados:</a:t>
            </a:r>
            <a:r>
              <a:rPr lang="es" sz="1100">
                <a:solidFill>
                  <a:srgbClr val="000000"/>
                </a:solidFill>
                <a:highlight>
                  <a:srgbClr val="FFFFFF"/>
                </a:highlight>
              </a:rPr>
              <a:t> sus datos se almacenan en un solo computador. Los SGBD centralizados pueden atender a varios usuarios, pero el SGBD y la base de datos en sí residen por completo en una sola máquina.</a:t>
            </a:r>
            <a:endParaRPr sz="1100">
              <a:solidFill>
                <a:srgbClr val="000000"/>
              </a:solidFill>
              <a:highlight>
                <a:srgbClr val="FFFFFF"/>
              </a:highlight>
            </a:endParaRPr>
          </a:p>
          <a:p>
            <a:pPr indent="0" lvl="0" marL="0" rtl="0" algn="l">
              <a:spcBef>
                <a:spcPts val="0"/>
              </a:spcBef>
              <a:spcAft>
                <a:spcPts val="0"/>
              </a:spcAft>
              <a:buNone/>
            </a:pPr>
            <a:r>
              <a:t/>
            </a:r>
            <a:endParaRPr sz="600">
              <a:solidFill>
                <a:srgbClr val="000000"/>
              </a:solidFill>
              <a:highlight>
                <a:srgbClr val="FFFFFF"/>
              </a:highlight>
            </a:endParaRPr>
          </a:p>
          <a:p>
            <a:pPr indent="-298450" lvl="1" marL="914400" rtl="0" algn="l">
              <a:spcBef>
                <a:spcPts val="0"/>
              </a:spcBef>
              <a:spcAft>
                <a:spcPts val="0"/>
              </a:spcAft>
              <a:buClr>
                <a:schemeClr val="accent5"/>
              </a:buClr>
              <a:buSzPts val="1100"/>
              <a:buFont typeface="Roboto"/>
              <a:buChar char="○"/>
            </a:pPr>
            <a:r>
              <a:rPr b="1" lang="es" sz="1100">
                <a:solidFill>
                  <a:schemeClr val="accent5"/>
                </a:solidFill>
                <a:highlight>
                  <a:srgbClr val="FFFFFF"/>
                </a:highlight>
              </a:rPr>
              <a:t>Distribuidos (Homogéneos, Heterogéneos): </a:t>
            </a:r>
            <a:r>
              <a:rPr lang="es" sz="1100">
                <a:highlight>
                  <a:srgbClr val="FFFFFF"/>
                </a:highlight>
              </a:rPr>
              <a:t>la base de datos real y el propio software del SGBD pueden estar distribuidos en varios sitios conectados por una red. Los sistemas homogéneos utilizan </a:t>
            </a:r>
            <a:endParaRPr sz="1100">
              <a:highlight>
                <a:srgbClr val="FFFFFF"/>
              </a:highlight>
            </a:endParaRPr>
          </a:p>
          <a:p>
            <a:pPr indent="0" lvl="0" marL="914400" rtl="0" algn="l">
              <a:spcBef>
                <a:spcPts val="0"/>
              </a:spcBef>
              <a:spcAft>
                <a:spcPts val="0"/>
              </a:spcAft>
              <a:buNone/>
            </a:pPr>
            <a:r>
              <a:rPr lang="es" sz="1100">
                <a:highlight>
                  <a:srgbClr val="FFFFFF"/>
                </a:highlight>
              </a:rPr>
              <a:t>el mismo SGBD en múltiples sitios. Una tendencia reciente consiste en crear software </a:t>
            </a:r>
            <a:endParaRPr sz="1100">
              <a:highlight>
                <a:srgbClr val="FFFFFF"/>
              </a:highlight>
            </a:endParaRPr>
          </a:p>
          <a:p>
            <a:pPr indent="0" lvl="0" marL="914400" rtl="0" algn="l">
              <a:spcBef>
                <a:spcPts val="0"/>
              </a:spcBef>
              <a:spcAft>
                <a:spcPts val="0"/>
              </a:spcAft>
              <a:buNone/>
            </a:pPr>
            <a:r>
              <a:rPr lang="es" sz="1100">
                <a:highlight>
                  <a:srgbClr val="FFFFFF"/>
                </a:highlight>
              </a:rPr>
              <a:t>para tener acceso a varias bases de datos autónomas preexistentes almacenadas en </a:t>
            </a:r>
            <a:endParaRPr sz="1100">
              <a:highlight>
                <a:srgbClr val="FFFFFF"/>
              </a:highlight>
            </a:endParaRPr>
          </a:p>
          <a:p>
            <a:pPr indent="0" lvl="0" marL="914400" rtl="0" algn="l">
              <a:spcBef>
                <a:spcPts val="0"/>
              </a:spcBef>
              <a:spcAft>
                <a:spcPts val="0"/>
              </a:spcAft>
              <a:buNone/>
            </a:pPr>
            <a:r>
              <a:rPr lang="es" sz="1100">
                <a:highlight>
                  <a:srgbClr val="FFFFFF"/>
                </a:highlight>
              </a:rPr>
              <a:t>sistemas distribuidos heterogéneos. Esto da lugar a los sistemas multibase de </a:t>
            </a:r>
            <a:endParaRPr sz="1100">
              <a:highlight>
                <a:srgbClr val="FFFFFF"/>
              </a:highlight>
            </a:endParaRPr>
          </a:p>
          <a:p>
            <a:pPr indent="0" lvl="0" marL="914400" rtl="0" algn="l">
              <a:spcBef>
                <a:spcPts val="0"/>
              </a:spcBef>
              <a:spcAft>
                <a:spcPts val="0"/>
              </a:spcAft>
              <a:buNone/>
            </a:pPr>
            <a:r>
              <a:rPr lang="es" sz="1100">
                <a:highlight>
                  <a:srgbClr val="FFFFFF"/>
                </a:highlight>
              </a:rPr>
              <a:t>datos en los que los SGBD participantes tienen cierto grado de autonomía lo</a:t>
            </a:r>
            <a:r>
              <a:rPr lang="es" sz="1100"/>
              <a:t>cal.</a:t>
            </a:r>
            <a:endParaRPr sz="1100"/>
          </a:p>
          <a:p>
            <a:pPr indent="0" lvl="0" marL="0" rtl="0" algn="l">
              <a:spcBef>
                <a:spcPts val="0"/>
              </a:spcBef>
              <a:spcAft>
                <a:spcPts val="0"/>
              </a:spcAft>
              <a:buNone/>
            </a:pPr>
            <a:r>
              <a:t/>
            </a:r>
            <a:endParaRPr sz="1100">
              <a:solidFill>
                <a:schemeClr val="accent5"/>
              </a:solidFill>
              <a:highlight>
                <a:srgbClr val="FFFFFF"/>
              </a:highlight>
            </a:endParaRPr>
          </a:p>
          <a:p>
            <a:pPr indent="0" lvl="0" marL="0" rtl="0" algn="l">
              <a:spcBef>
                <a:spcPts val="1000"/>
              </a:spcBef>
              <a:spcAft>
                <a:spcPts val="0"/>
              </a:spcAft>
              <a:buNone/>
            </a:pPr>
            <a:r>
              <a:t/>
            </a:r>
            <a:endParaRPr b="1" sz="1100">
              <a:solidFill>
                <a:srgbClr val="000000"/>
              </a:solidFill>
              <a:highlight>
                <a:srgbClr val="FFFFFF"/>
              </a:highlight>
            </a:endParaRPr>
          </a:p>
          <a:p>
            <a:pPr indent="0" lvl="0" marL="0" rtl="0" algn="l">
              <a:spcBef>
                <a:spcPts val="1600"/>
              </a:spcBef>
              <a:spcAft>
                <a:spcPts val="0"/>
              </a:spcAft>
              <a:buNone/>
            </a:pPr>
            <a:r>
              <a:t/>
            </a:r>
            <a:endParaRPr sz="1100">
              <a:solidFill>
                <a:srgbClr val="000000"/>
              </a:solidFill>
              <a:highlight>
                <a:srgbClr val="FFFFFF"/>
              </a:highlight>
            </a:endParaRPr>
          </a:p>
          <a:p>
            <a:pPr indent="0" lvl="0" marL="0" rtl="0" algn="l">
              <a:lnSpc>
                <a:spcPct val="100000"/>
              </a:lnSpc>
              <a:spcBef>
                <a:spcPts val="1600"/>
              </a:spcBef>
              <a:spcAft>
                <a:spcPts val="0"/>
              </a:spcAft>
              <a:buNone/>
            </a:pPr>
            <a:r>
              <a:t/>
            </a:r>
            <a:endParaRPr b="1" sz="1100">
              <a:solidFill>
                <a:srgbClr val="000000"/>
              </a:solidFill>
            </a:endParaRPr>
          </a:p>
          <a:p>
            <a:pPr indent="0" lvl="0" marL="0" rtl="0" algn="l">
              <a:spcBef>
                <a:spcPts val="1600"/>
              </a:spcBef>
              <a:spcAft>
                <a:spcPts val="0"/>
              </a:spcAft>
              <a:buNone/>
            </a:pPr>
            <a:r>
              <a:t/>
            </a:r>
            <a:endParaRPr sz="1100"/>
          </a:p>
          <a:p>
            <a:pPr indent="0" lvl="0" marL="0" rtl="0" algn="l">
              <a:spcBef>
                <a:spcPts val="1200"/>
              </a:spcBef>
              <a:spcAft>
                <a:spcPts val="1200"/>
              </a:spcAft>
              <a:buNone/>
            </a:pPr>
            <a:r>
              <a:t/>
            </a:r>
            <a:endParaRPr sz="1100"/>
          </a:p>
        </p:txBody>
      </p:sp>
      <p:pic>
        <p:nvPicPr>
          <p:cNvPr id="215" name="Google Shape;215;p31"/>
          <p:cNvPicPr preferRelativeResize="0"/>
          <p:nvPr/>
        </p:nvPicPr>
        <p:blipFill>
          <a:blip r:embed="rId3">
            <a:alphaModFix/>
          </a:blip>
          <a:stretch>
            <a:fillRect/>
          </a:stretch>
        </p:blipFill>
        <p:spPr>
          <a:xfrm>
            <a:off x="7375575" y="3934325"/>
            <a:ext cx="1524000" cy="96474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311700" y="4029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u="sng"/>
              <a:t>Índice:</a:t>
            </a:r>
            <a:endParaRPr b="1" u="sng"/>
          </a:p>
        </p:txBody>
      </p:sp>
      <p:sp>
        <p:nvSpPr>
          <p:cNvPr id="93" name="Google Shape;93;p1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000000"/>
                </a:solidFill>
              </a:rPr>
              <a:t>1. Ficheros (planos, indexados y acceso directo, de marcas, entre otros).</a:t>
            </a:r>
            <a:endParaRPr>
              <a:solidFill>
                <a:srgbClr val="000000"/>
              </a:solidFill>
            </a:endParaRPr>
          </a:p>
          <a:p>
            <a:pPr indent="0" lvl="0" marL="0" rtl="0" algn="l">
              <a:spcBef>
                <a:spcPts val="1200"/>
              </a:spcBef>
              <a:spcAft>
                <a:spcPts val="0"/>
              </a:spcAft>
              <a:buNone/>
            </a:pPr>
            <a:r>
              <a:rPr lang="es">
                <a:solidFill>
                  <a:srgbClr val="000000"/>
                </a:solidFill>
              </a:rPr>
              <a:t>2. Bases de Datos (BD)</a:t>
            </a:r>
            <a:endParaRPr>
              <a:solidFill>
                <a:srgbClr val="000000"/>
              </a:solidFill>
            </a:endParaRPr>
          </a:p>
          <a:p>
            <a:pPr indent="0" lvl="0" marL="0" rtl="0" algn="l">
              <a:spcBef>
                <a:spcPts val="1200"/>
              </a:spcBef>
              <a:spcAft>
                <a:spcPts val="0"/>
              </a:spcAft>
              <a:buNone/>
            </a:pPr>
            <a:r>
              <a:rPr lang="es">
                <a:solidFill>
                  <a:srgbClr val="000000"/>
                </a:solidFill>
              </a:rPr>
              <a:t>3. Sistemas Gestores de Bases de Datos (SGBD): funciones, componentes y tipos</a:t>
            </a:r>
            <a:endParaRPr>
              <a:solidFill>
                <a:srgbClr val="000000"/>
              </a:solidFill>
            </a:endParaRPr>
          </a:p>
          <a:p>
            <a:pPr indent="0" lvl="0" marL="0" rtl="0" algn="l">
              <a:spcBef>
                <a:spcPts val="1200"/>
              </a:spcBef>
              <a:spcAft>
                <a:spcPts val="0"/>
              </a:spcAft>
              <a:buNone/>
            </a:pPr>
            <a:r>
              <a:rPr lang="es">
                <a:solidFill>
                  <a:srgbClr val="000000"/>
                </a:solidFill>
              </a:rPr>
              <a:t>4. Lenguajes de los SGB</a:t>
            </a:r>
            <a:r>
              <a:rPr lang="es">
                <a:solidFill>
                  <a:srgbClr val="000000"/>
                </a:solidFill>
              </a:rPr>
              <a:t>D</a:t>
            </a:r>
            <a:endParaRPr>
              <a:solidFill>
                <a:srgbClr val="000000"/>
              </a:solidFill>
            </a:endParaRPr>
          </a:p>
          <a:p>
            <a:pPr indent="0" lvl="0" marL="0" rtl="0" algn="l">
              <a:spcBef>
                <a:spcPts val="1200"/>
              </a:spcBef>
              <a:spcAft>
                <a:spcPts val="0"/>
              </a:spcAft>
              <a:buNone/>
            </a:pPr>
            <a:r>
              <a:rPr lang="es">
                <a:solidFill>
                  <a:srgbClr val="000000"/>
                </a:solidFill>
              </a:rPr>
              <a:t>5. </a:t>
            </a:r>
            <a:r>
              <a:rPr lang="es">
                <a:solidFill>
                  <a:srgbClr val="000000"/>
                </a:solidFill>
              </a:rPr>
              <a:t>Bases de datos centralizadas y bases de datos distribuidas.</a:t>
            </a:r>
            <a:endParaRPr>
              <a:solidFill>
                <a:srgbClr val="000000"/>
              </a:solidFill>
            </a:endParaRPr>
          </a:p>
          <a:p>
            <a:pPr indent="0" lvl="0" marL="0" rtl="0" algn="l">
              <a:spcBef>
                <a:spcPts val="1200"/>
              </a:spcBef>
              <a:spcAft>
                <a:spcPts val="1200"/>
              </a:spcAft>
              <a:buNone/>
            </a:pPr>
            <a:r>
              <a:rPr lang="es">
                <a:solidFill>
                  <a:srgbClr val="000000"/>
                </a:solidFill>
              </a:rPr>
              <a:t>6. </a:t>
            </a:r>
            <a:r>
              <a:rPr lang="es">
                <a:solidFill>
                  <a:srgbClr val="000000"/>
                </a:solidFill>
              </a:rPr>
              <a:t>SGBD comerciales vs. SGBD libres.</a:t>
            </a:r>
            <a:endParaRPr>
              <a:solidFill>
                <a:srgbClr val="000000"/>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2"/>
          <p:cNvSpPr txBox="1"/>
          <p:nvPr>
            <p:ph idx="1" type="body"/>
          </p:nvPr>
        </p:nvSpPr>
        <p:spPr>
          <a:xfrm>
            <a:off x="277025" y="197575"/>
            <a:ext cx="8277300" cy="3924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highlight>
                  <a:srgbClr val="FFFFFF"/>
                </a:highlight>
              </a:rPr>
              <a:t>Tipos</a:t>
            </a:r>
            <a:endParaRPr b="1" sz="2000">
              <a:solidFill>
                <a:schemeClr val="dk1"/>
              </a:solidFill>
              <a:highlight>
                <a:srgbClr val="FFFFFF"/>
              </a:highlight>
            </a:endParaRPr>
          </a:p>
          <a:p>
            <a:pPr indent="0" lvl="0" marL="0" rtl="0" algn="l">
              <a:spcBef>
                <a:spcPts val="1600"/>
              </a:spcBef>
              <a:spcAft>
                <a:spcPts val="0"/>
              </a:spcAft>
              <a:buNone/>
            </a:pPr>
            <a:r>
              <a:rPr b="1" lang="es" sz="1100">
                <a:solidFill>
                  <a:schemeClr val="accent5"/>
                </a:solidFill>
                <a:highlight>
                  <a:srgbClr val="FFFFFF"/>
                </a:highlight>
              </a:rPr>
              <a:t>d.	El cuarto criterio toma como referencia el coste</a:t>
            </a:r>
            <a:r>
              <a:rPr lang="es" sz="1100">
                <a:solidFill>
                  <a:schemeClr val="accent5"/>
                </a:solidFill>
                <a:highlight>
                  <a:srgbClr val="FFFFFF"/>
                </a:highlight>
              </a:rPr>
              <a:t>.</a:t>
            </a:r>
            <a:r>
              <a:rPr lang="es" sz="1100">
                <a:solidFill>
                  <a:srgbClr val="000000"/>
                </a:solidFill>
                <a:highlight>
                  <a:srgbClr val="FFFFFF"/>
                </a:highlight>
              </a:rPr>
              <a:t> La mayor parte de los paquetes cuestan entre 10.000 y 100.000 euros. Los sistemas monousuario más económicos para microcomputadores cuestan entre 0 y 3.000 euros. En el otro extremo, los paquetes más completos cuestan más de 100.000 euros.</a:t>
            </a:r>
            <a:endParaRPr sz="1100">
              <a:solidFill>
                <a:srgbClr val="000000"/>
              </a:solidFill>
              <a:highlight>
                <a:srgbClr val="FFFFFF"/>
              </a:highlight>
            </a:endParaRPr>
          </a:p>
          <a:p>
            <a:pPr indent="0" lvl="0" marL="0" rtl="0" algn="l">
              <a:spcBef>
                <a:spcPts val="1600"/>
              </a:spcBef>
              <a:spcAft>
                <a:spcPts val="0"/>
              </a:spcAft>
              <a:buNone/>
            </a:pPr>
            <a:r>
              <a:rPr b="1" lang="es" sz="1100">
                <a:solidFill>
                  <a:schemeClr val="accent5"/>
                </a:solidFill>
                <a:highlight>
                  <a:srgbClr val="FFFFFF"/>
                </a:highlight>
              </a:rPr>
              <a:t>e.</a:t>
            </a:r>
            <a:r>
              <a:rPr lang="es" sz="1100">
                <a:solidFill>
                  <a:srgbClr val="000000"/>
                </a:solidFill>
                <a:highlight>
                  <a:srgbClr val="FFFFFF"/>
                </a:highlight>
              </a:rPr>
              <a:t>	El quinto, y último, criterio establece su clasificación </a:t>
            </a:r>
            <a:r>
              <a:rPr b="1" lang="es" sz="1100">
                <a:solidFill>
                  <a:schemeClr val="accent5"/>
                </a:solidFill>
                <a:highlight>
                  <a:srgbClr val="FFFFFF"/>
                </a:highlight>
              </a:rPr>
              <a:t>según el propósito</a:t>
            </a:r>
            <a:r>
              <a:rPr lang="es" sz="1100">
                <a:solidFill>
                  <a:srgbClr val="000000"/>
                </a:solidFill>
                <a:highlight>
                  <a:srgbClr val="FFFFFF"/>
                </a:highlight>
              </a:rPr>
              <a:t>:</a:t>
            </a:r>
            <a:endParaRPr sz="1100">
              <a:solidFill>
                <a:srgbClr val="000000"/>
              </a:solidFill>
              <a:highlight>
                <a:srgbClr val="FFFFFF"/>
              </a:highlight>
            </a:endParaRPr>
          </a:p>
          <a:p>
            <a:pPr indent="-298450" lvl="1" marL="914400" rtl="0" algn="l">
              <a:spcBef>
                <a:spcPts val="3200"/>
              </a:spcBef>
              <a:spcAft>
                <a:spcPts val="0"/>
              </a:spcAft>
              <a:buClr>
                <a:schemeClr val="accent5"/>
              </a:buClr>
              <a:buSzPts val="1100"/>
              <a:buFont typeface="Arial"/>
              <a:buChar char="○"/>
            </a:pPr>
            <a:r>
              <a:rPr b="1" lang="es" sz="1100">
                <a:solidFill>
                  <a:schemeClr val="accent5"/>
                </a:solidFill>
                <a:highlight>
                  <a:srgbClr val="FFFFFF"/>
                </a:highlight>
              </a:rPr>
              <a:t>Propósito General:</a:t>
            </a:r>
            <a:r>
              <a:rPr b="1" lang="es" sz="1100">
                <a:solidFill>
                  <a:srgbClr val="000000"/>
                </a:solidFill>
                <a:highlight>
                  <a:srgbClr val="FFFFFF"/>
                </a:highlight>
              </a:rPr>
              <a:t> </a:t>
            </a:r>
            <a:r>
              <a:rPr lang="es" sz="1100">
                <a:solidFill>
                  <a:srgbClr val="000000"/>
                </a:solidFill>
                <a:highlight>
                  <a:srgbClr val="FFFFFF"/>
                </a:highlight>
              </a:rPr>
              <a:t>pueden ser utilizados para el tratamiento de cualquier tipo de base de datos y aplicación.</a:t>
            </a:r>
            <a:endParaRPr sz="1100">
              <a:solidFill>
                <a:srgbClr val="000000"/>
              </a:solidFill>
              <a:highlight>
                <a:srgbClr val="FFFFFF"/>
              </a:highlight>
            </a:endParaRPr>
          </a:p>
          <a:p>
            <a:pPr indent="-298450" lvl="1" marL="914400" rtl="0" algn="l">
              <a:spcBef>
                <a:spcPts val="0"/>
              </a:spcBef>
              <a:spcAft>
                <a:spcPts val="0"/>
              </a:spcAft>
              <a:buClr>
                <a:schemeClr val="accent5"/>
              </a:buClr>
              <a:buSzPts val="1100"/>
              <a:buFont typeface="Arial"/>
              <a:buChar char="○"/>
            </a:pPr>
            <a:r>
              <a:rPr b="1" lang="es" sz="1100">
                <a:solidFill>
                  <a:schemeClr val="accent5"/>
                </a:solidFill>
                <a:highlight>
                  <a:srgbClr val="FFFFFF"/>
                </a:highlight>
              </a:rPr>
              <a:t>Propósito Específico:</a:t>
            </a:r>
            <a:r>
              <a:rPr b="1" lang="es" sz="1100">
                <a:solidFill>
                  <a:srgbClr val="000000"/>
                </a:solidFill>
                <a:highlight>
                  <a:srgbClr val="FFFFFF"/>
                </a:highlight>
              </a:rPr>
              <a:t> </a:t>
            </a:r>
            <a:r>
              <a:rPr lang="es" sz="1100">
                <a:solidFill>
                  <a:srgbClr val="000000"/>
                </a:solidFill>
                <a:highlight>
                  <a:srgbClr val="FFFFFF"/>
                </a:highlight>
              </a:rPr>
              <a:t>cuando el rendimiento es fundamental, se puede diseñar y construir un software de propósito especial para una aplicación específica, y este sistema no sirve para otras aplicaciones. Muchos sistemas de reservas de líneas aéreas son de propósito especial y pertenecen a la categoría de </a:t>
            </a:r>
            <a:r>
              <a:rPr b="1" lang="es" sz="1100">
                <a:solidFill>
                  <a:schemeClr val="accent5"/>
                </a:solidFill>
                <a:highlight>
                  <a:srgbClr val="FFFFFF"/>
                </a:highlight>
              </a:rPr>
              <a:t>sistemas de procesamiento de transacciones en línea</a:t>
            </a:r>
            <a:r>
              <a:rPr lang="es" sz="1100">
                <a:solidFill>
                  <a:srgbClr val="000000"/>
                </a:solidFill>
                <a:highlight>
                  <a:srgbClr val="FFFFFF"/>
                </a:highlight>
              </a:rPr>
              <a:t>, que deben atender un gran número de transacciones concurrentes sin imponer excesivos retrasos.</a:t>
            </a:r>
            <a:endParaRPr sz="1100">
              <a:solidFill>
                <a:srgbClr val="000000"/>
              </a:solidFill>
              <a:highlight>
                <a:srgbClr val="FFFFFF"/>
              </a:highlight>
            </a:endParaRPr>
          </a:p>
          <a:p>
            <a:pPr indent="0" lvl="0" marL="0" rtl="0" algn="l">
              <a:spcBef>
                <a:spcPts val="3200"/>
              </a:spcBef>
              <a:spcAft>
                <a:spcPts val="0"/>
              </a:spcAft>
              <a:buNone/>
            </a:pPr>
            <a:r>
              <a:t/>
            </a:r>
            <a:endParaRPr sz="1000">
              <a:solidFill>
                <a:srgbClr val="4A4A4A"/>
              </a:solidFill>
              <a:highlight>
                <a:srgbClr val="FFFFFF"/>
              </a:highlight>
              <a:latin typeface="Arial"/>
              <a:ea typeface="Arial"/>
              <a:cs typeface="Arial"/>
              <a:sym typeface="Arial"/>
            </a:endParaRPr>
          </a:p>
          <a:p>
            <a:pPr indent="457200" lvl="0" marL="0" rtl="0" algn="l">
              <a:spcBef>
                <a:spcPts val="1600"/>
              </a:spcBef>
              <a:spcAft>
                <a:spcPts val="0"/>
              </a:spcAft>
              <a:buNone/>
            </a:pPr>
            <a:r>
              <a:t/>
            </a:r>
            <a:endParaRPr b="1" sz="1100">
              <a:solidFill>
                <a:schemeClr val="accent5"/>
              </a:solidFill>
              <a:highlight>
                <a:srgbClr val="FFFFFF"/>
              </a:highlight>
            </a:endParaRPr>
          </a:p>
          <a:p>
            <a:pPr indent="0" lvl="0" marL="0" rtl="0" algn="l">
              <a:spcBef>
                <a:spcPts val="1000"/>
              </a:spcBef>
              <a:spcAft>
                <a:spcPts val="0"/>
              </a:spcAft>
              <a:buNone/>
            </a:pPr>
            <a:r>
              <a:t/>
            </a:r>
            <a:endParaRPr b="1" sz="1100">
              <a:solidFill>
                <a:srgbClr val="000000"/>
              </a:solidFill>
              <a:highlight>
                <a:srgbClr val="FFFFFF"/>
              </a:highlight>
            </a:endParaRPr>
          </a:p>
          <a:p>
            <a:pPr indent="0" lvl="0" marL="0" rtl="0" algn="l">
              <a:spcBef>
                <a:spcPts val="1600"/>
              </a:spcBef>
              <a:spcAft>
                <a:spcPts val="0"/>
              </a:spcAft>
              <a:buNone/>
            </a:pPr>
            <a:r>
              <a:t/>
            </a:r>
            <a:endParaRPr sz="1100">
              <a:solidFill>
                <a:srgbClr val="000000"/>
              </a:solidFill>
              <a:highlight>
                <a:srgbClr val="FFFFFF"/>
              </a:highlight>
            </a:endParaRPr>
          </a:p>
          <a:p>
            <a:pPr indent="0" lvl="0" marL="0" rtl="0" algn="l">
              <a:lnSpc>
                <a:spcPct val="100000"/>
              </a:lnSpc>
              <a:spcBef>
                <a:spcPts val="1600"/>
              </a:spcBef>
              <a:spcAft>
                <a:spcPts val="0"/>
              </a:spcAft>
              <a:buNone/>
            </a:pPr>
            <a:r>
              <a:t/>
            </a:r>
            <a:endParaRPr b="1" sz="1100">
              <a:solidFill>
                <a:srgbClr val="000000"/>
              </a:solidFill>
            </a:endParaRPr>
          </a:p>
          <a:p>
            <a:pPr indent="0" lvl="0" marL="0" rtl="0" algn="l">
              <a:spcBef>
                <a:spcPts val="1600"/>
              </a:spcBef>
              <a:spcAft>
                <a:spcPts val="0"/>
              </a:spcAft>
              <a:buNone/>
            </a:pPr>
            <a:r>
              <a:t/>
            </a:r>
            <a:endParaRPr sz="1100"/>
          </a:p>
          <a:p>
            <a:pPr indent="0" lvl="0" marL="0" rtl="0" algn="l">
              <a:spcBef>
                <a:spcPts val="1200"/>
              </a:spcBef>
              <a:spcAft>
                <a:spcPts val="1200"/>
              </a:spcAft>
              <a:buNone/>
            </a:pPr>
            <a:r>
              <a:t/>
            </a:r>
            <a:endParaRPr sz="11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3"/>
          <p:cNvSpPr txBox="1"/>
          <p:nvPr>
            <p:ph idx="1" type="body"/>
          </p:nvPr>
        </p:nvSpPr>
        <p:spPr>
          <a:xfrm>
            <a:off x="445025" y="168675"/>
            <a:ext cx="3853800" cy="4590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b="1" lang="es" sz="10800" u="sng">
                <a:solidFill>
                  <a:schemeClr val="dk1"/>
                </a:solidFill>
              </a:rPr>
              <a:t>SGBD COMERCIALES</a:t>
            </a:r>
            <a:endParaRPr b="1" sz="10800" u="sng">
              <a:solidFill>
                <a:schemeClr val="dk1"/>
              </a:solidFill>
            </a:endParaRPr>
          </a:p>
          <a:p>
            <a:pPr indent="0" lvl="0" marL="0" rtl="0" algn="l">
              <a:spcBef>
                <a:spcPts val="0"/>
              </a:spcBef>
              <a:spcAft>
                <a:spcPts val="0"/>
              </a:spcAft>
              <a:buNone/>
            </a:pPr>
            <a:br>
              <a:rPr b="1" lang="es" sz="4407">
                <a:solidFill>
                  <a:srgbClr val="00A2BD"/>
                </a:solidFill>
              </a:rPr>
            </a:br>
            <a:endParaRPr sz="4657"/>
          </a:p>
        </p:txBody>
      </p:sp>
      <p:sp>
        <p:nvSpPr>
          <p:cNvPr id="226" name="Google Shape;226;p33"/>
          <p:cNvSpPr/>
          <p:nvPr/>
        </p:nvSpPr>
        <p:spPr>
          <a:xfrm>
            <a:off x="700489" y="700429"/>
            <a:ext cx="1183500" cy="397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rgbClr val="FFFFFF"/>
                </a:solidFill>
                <a:latin typeface="Roboto"/>
                <a:ea typeface="Roboto"/>
                <a:cs typeface="Roboto"/>
                <a:sym typeface="Roboto"/>
              </a:rPr>
              <a:t>SGBD</a:t>
            </a:r>
            <a:endParaRPr b="1" sz="1000">
              <a:solidFill>
                <a:srgbClr val="FFFFFF"/>
              </a:solidFill>
              <a:latin typeface="Roboto"/>
              <a:ea typeface="Roboto"/>
              <a:cs typeface="Roboto"/>
              <a:sym typeface="Roboto"/>
            </a:endParaRPr>
          </a:p>
        </p:txBody>
      </p:sp>
      <p:sp>
        <p:nvSpPr>
          <p:cNvPr id="227" name="Google Shape;227;p33"/>
          <p:cNvSpPr/>
          <p:nvPr/>
        </p:nvSpPr>
        <p:spPr>
          <a:xfrm>
            <a:off x="1951084" y="700425"/>
            <a:ext cx="6447600" cy="397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rgbClr val="FFFFFF"/>
                </a:solidFill>
                <a:latin typeface="Roboto"/>
                <a:ea typeface="Roboto"/>
                <a:cs typeface="Roboto"/>
                <a:sym typeface="Roboto"/>
              </a:rPr>
              <a:t>DESCRIPCIÓN</a:t>
            </a:r>
            <a:endParaRPr b="1" sz="1000">
              <a:solidFill>
                <a:srgbClr val="FFFFFF"/>
              </a:solidFill>
              <a:latin typeface="Roboto"/>
              <a:ea typeface="Roboto"/>
              <a:cs typeface="Roboto"/>
              <a:sym typeface="Roboto"/>
            </a:endParaRPr>
          </a:p>
        </p:txBody>
      </p:sp>
      <p:grpSp>
        <p:nvGrpSpPr>
          <p:cNvPr id="228" name="Google Shape;228;p33"/>
          <p:cNvGrpSpPr/>
          <p:nvPr/>
        </p:nvGrpSpPr>
        <p:grpSpPr>
          <a:xfrm>
            <a:off x="700610" y="2983619"/>
            <a:ext cx="7698329" cy="892231"/>
            <a:chOff x="3335464" y="4469063"/>
            <a:chExt cx="3846664" cy="674400"/>
          </a:xfrm>
        </p:grpSpPr>
        <p:sp>
          <p:nvSpPr>
            <p:cNvPr id="229" name="Google Shape;229;p33"/>
            <p:cNvSpPr/>
            <p:nvPr/>
          </p:nvSpPr>
          <p:spPr>
            <a:xfrm>
              <a:off x="3960428" y="4469063"/>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a:ea typeface="Roboto"/>
                  <a:cs typeface="Roboto"/>
                  <a:sym typeface="Roboto"/>
                </a:rPr>
                <a:t>Multiplataforma, el motor de base de datos relacional integra XML de manera nativa, lo que IBM ha llamado pureXML, que permite almacenar documentos completos para realizar operaciones y búsquedas de manera jerárquica dentro de éste, e integrarlo con búsquedas relacionales.</a:t>
              </a:r>
              <a:endParaRPr sz="600">
                <a:solidFill>
                  <a:schemeClr val="lt1"/>
                </a:solidFill>
                <a:latin typeface="Roboto"/>
                <a:ea typeface="Roboto"/>
                <a:cs typeface="Roboto"/>
                <a:sym typeface="Roboto"/>
              </a:endParaRPr>
            </a:p>
          </p:txBody>
        </p:sp>
        <p:sp>
          <p:nvSpPr>
            <p:cNvPr id="230" name="Google Shape;230;p33"/>
            <p:cNvSpPr/>
            <p:nvPr/>
          </p:nvSpPr>
          <p:spPr>
            <a:xfrm>
              <a:off x="3335464" y="4469063"/>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DB2</a:t>
              </a:r>
              <a:endParaRPr sz="1000">
                <a:solidFill>
                  <a:schemeClr val="lt1"/>
                </a:solidFill>
              </a:endParaRPr>
            </a:p>
          </p:txBody>
        </p:sp>
      </p:grpSp>
      <p:grpSp>
        <p:nvGrpSpPr>
          <p:cNvPr id="231" name="Google Shape;231;p33"/>
          <p:cNvGrpSpPr/>
          <p:nvPr/>
        </p:nvGrpSpPr>
        <p:grpSpPr>
          <a:xfrm>
            <a:off x="700698" y="1170382"/>
            <a:ext cx="7698386" cy="892231"/>
            <a:chOff x="3335456" y="3098513"/>
            <a:chExt cx="3846693" cy="674400"/>
          </a:xfrm>
        </p:grpSpPr>
        <p:sp>
          <p:nvSpPr>
            <p:cNvPr id="232" name="Google Shape;232;p33"/>
            <p:cNvSpPr/>
            <p:nvPr/>
          </p:nvSpPr>
          <p:spPr>
            <a:xfrm>
              <a:off x="3960448" y="3098513"/>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a:ea typeface="Roboto"/>
                  <a:cs typeface="Roboto"/>
                  <a:sym typeface="Roboto"/>
                </a:rPr>
                <a:t>Reconocido como uno de los mejores a nivel mundial. Es multiplataforma, confiable y seguro. Es Cliente/Servidor. Basado en el modelo de datos Relacional. De gran potencia, aunque con un precio elevado hace que sólo se vea en empresas muy grandes y multinacionales. Ofrece una versión gratuita </a:t>
              </a:r>
              <a:r>
                <a:rPr lang="es" sz="1200">
                  <a:solidFill>
                    <a:schemeClr val="accent5"/>
                  </a:solidFill>
                  <a:latin typeface="Roboto"/>
                  <a:ea typeface="Roboto"/>
                  <a:cs typeface="Roboto"/>
                  <a:sym typeface="Roboto"/>
                </a:rPr>
                <a:t>Oracle Database 11g Express Edition.</a:t>
              </a:r>
              <a:endParaRPr sz="900">
                <a:solidFill>
                  <a:schemeClr val="accent5"/>
                </a:solidFill>
                <a:latin typeface="Roboto"/>
                <a:ea typeface="Roboto"/>
                <a:cs typeface="Roboto"/>
                <a:sym typeface="Roboto"/>
              </a:endParaRPr>
            </a:p>
          </p:txBody>
        </p:sp>
        <p:sp>
          <p:nvSpPr>
            <p:cNvPr id="233" name="Google Shape;233;p33"/>
            <p:cNvSpPr/>
            <p:nvPr/>
          </p:nvSpPr>
          <p:spPr>
            <a:xfrm>
              <a:off x="3335456" y="3098513"/>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ORACLE</a:t>
              </a:r>
              <a:endParaRPr sz="1000">
                <a:solidFill>
                  <a:schemeClr val="lt1"/>
                </a:solidFill>
              </a:endParaRPr>
            </a:p>
          </p:txBody>
        </p:sp>
      </p:grpSp>
      <p:grpSp>
        <p:nvGrpSpPr>
          <p:cNvPr id="234" name="Google Shape;234;p33"/>
          <p:cNvGrpSpPr/>
          <p:nvPr/>
        </p:nvGrpSpPr>
        <p:grpSpPr>
          <a:xfrm>
            <a:off x="700580" y="2077000"/>
            <a:ext cx="7698297" cy="892231"/>
            <a:chOff x="3335460" y="3783788"/>
            <a:chExt cx="3846648" cy="674400"/>
          </a:xfrm>
        </p:grpSpPr>
        <p:sp>
          <p:nvSpPr>
            <p:cNvPr id="235" name="Google Shape;235;p33"/>
            <p:cNvSpPr/>
            <p:nvPr/>
          </p:nvSpPr>
          <p:spPr>
            <a:xfrm>
              <a:off x="3960409" y="3783788"/>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rgbClr val="FFFFFF"/>
                  </a:solidFill>
                  <a:latin typeface="Roboto"/>
                  <a:ea typeface="Roboto"/>
                  <a:cs typeface="Roboto"/>
                  <a:sym typeface="Roboto"/>
                </a:rPr>
                <a:t>Sistema muy extendido que se ofrece bajo dos tipos de licencia, comercial o libre. Para aquellas empresas que deseen incorporarlo en productos privativos, deben comprar una licencia específica. Es Relacional,</a:t>
              </a:r>
              <a:r>
                <a:rPr lang="es" sz="1200">
                  <a:solidFill>
                    <a:schemeClr val="accent5"/>
                  </a:solidFill>
                  <a:latin typeface="Roboto"/>
                  <a:ea typeface="Roboto"/>
                  <a:cs typeface="Roboto"/>
                  <a:sym typeface="Roboto"/>
                </a:rPr>
                <a:t> Multihilo</a:t>
              </a:r>
              <a:r>
                <a:rPr lang="es" sz="1200">
                  <a:solidFill>
                    <a:srgbClr val="FFFFFF"/>
                  </a:solidFill>
                  <a:latin typeface="Roboto"/>
                  <a:ea typeface="Roboto"/>
                  <a:cs typeface="Roboto"/>
                  <a:sym typeface="Roboto"/>
                </a:rPr>
                <a:t>, Multiusuario y Multiplataforma. Su gran velocidad lo hace ideal para consulta de bases de datos y plataformas web.</a:t>
              </a:r>
              <a:endParaRPr sz="600">
                <a:solidFill>
                  <a:srgbClr val="FFFFFF"/>
                </a:solidFill>
                <a:latin typeface="Roboto"/>
                <a:ea typeface="Roboto"/>
                <a:cs typeface="Roboto"/>
                <a:sym typeface="Roboto"/>
              </a:endParaRPr>
            </a:p>
          </p:txBody>
        </p:sp>
        <p:sp>
          <p:nvSpPr>
            <p:cNvPr id="236" name="Google Shape;236;p33"/>
            <p:cNvSpPr/>
            <p:nvPr/>
          </p:nvSpPr>
          <p:spPr>
            <a:xfrm>
              <a:off x="3335460" y="3783788"/>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MySQL</a:t>
              </a:r>
              <a:endParaRPr sz="1000">
                <a:solidFill>
                  <a:schemeClr val="lt1"/>
                </a:solidFill>
              </a:endParaRPr>
            </a:p>
          </p:txBody>
        </p:sp>
      </p:grpSp>
      <p:grpSp>
        <p:nvGrpSpPr>
          <p:cNvPr id="237" name="Google Shape;237;p33"/>
          <p:cNvGrpSpPr/>
          <p:nvPr/>
        </p:nvGrpSpPr>
        <p:grpSpPr>
          <a:xfrm>
            <a:off x="700580" y="3890289"/>
            <a:ext cx="7698002" cy="892231"/>
            <a:chOff x="3335460" y="4469063"/>
            <a:chExt cx="3846501" cy="674400"/>
          </a:xfrm>
        </p:grpSpPr>
        <p:sp>
          <p:nvSpPr>
            <p:cNvPr id="238" name="Google Shape;238;p33"/>
            <p:cNvSpPr/>
            <p:nvPr/>
          </p:nvSpPr>
          <p:spPr>
            <a:xfrm>
              <a:off x="3960261" y="4469063"/>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lt1"/>
                  </a:solidFill>
                </a:rPr>
                <a:t>Otra opción de IBM para el mundo empresarial que necesita un DBMS sencillo y confiable. Es un gestor de base de datos relacional basado en SQL. Multiplataforma. Consume menos recursos que Oracle, con utilidades muy avanzadas respecto a conectividad y funciones relacionadas con tecnologías de Internet/Intranet, XML, etc.</a:t>
              </a:r>
              <a:endParaRPr sz="600">
                <a:solidFill>
                  <a:schemeClr val="lt1"/>
                </a:solidFill>
                <a:latin typeface="Roboto"/>
                <a:ea typeface="Roboto"/>
                <a:cs typeface="Roboto"/>
                <a:sym typeface="Roboto"/>
              </a:endParaRPr>
            </a:p>
          </p:txBody>
        </p:sp>
        <p:sp>
          <p:nvSpPr>
            <p:cNvPr id="239" name="Google Shape;239;p33"/>
            <p:cNvSpPr/>
            <p:nvPr/>
          </p:nvSpPr>
          <p:spPr>
            <a:xfrm>
              <a:off x="3335460" y="4469063"/>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INFORMIX</a:t>
              </a:r>
              <a:endParaRPr sz="1000">
                <a:solidFill>
                  <a:schemeClr val="lt1"/>
                </a:solidFill>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4"/>
          <p:cNvSpPr txBox="1"/>
          <p:nvPr>
            <p:ph idx="1" type="body"/>
          </p:nvPr>
        </p:nvSpPr>
        <p:spPr>
          <a:xfrm>
            <a:off x="445025" y="168675"/>
            <a:ext cx="3853800" cy="4590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b="1" lang="es" sz="10800" u="sng">
                <a:solidFill>
                  <a:schemeClr val="dk1"/>
                </a:solidFill>
              </a:rPr>
              <a:t>SGBD COMERCIALES</a:t>
            </a:r>
            <a:endParaRPr b="1" sz="10800" u="sng">
              <a:solidFill>
                <a:schemeClr val="dk1"/>
              </a:solidFill>
            </a:endParaRPr>
          </a:p>
          <a:p>
            <a:pPr indent="0" lvl="0" marL="0" rtl="0" algn="l">
              <a:spcBef>
                <a:spcPts val="0"/>
              </a:spcBef>
              <a:spcAft>
                <a:spcPts val="0"/>
              </a:spcAft>
              <a:buNone/>
            </a:pPr>
            <a:br>
              <a:rPr b="1" lang="es" sz="4407">
                <a:solidFill>
                  <a:srgbClr val="00A2BD"/>
                </a:solidFill>
              </a:rPr>
            </a:br>
            <a:endParaRPr sz="4657"/>
          </a:p>
        </p:txBody>
      </p:sp>
      <p:sp>
        <p:nvSpPr>
          <p:cNvPr id="245" name="Google Shape;245;p34"/>
          <p:cNvSpPr/>
          <p:nvPr/>
        </p:nvSpPr>
        <p:spPr>
          <a:xfrm>
            <a:off x="608514" y="1167379"/>
            <a:ext cx="1183500" cy="397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rgbClr val="FFFFFF"/>
                </a:solidFill>
                <a:latin typeface="Roboto"/>
                <a:ea typeface="Roboto"/>
                <a:cs typeface="Roboto"/>
                <a:sym typeface="Roboto"/>
              </a:rPr>
              <a:t>SGBD</a:t>
            </a:r>
            <a:endParaRPr b="1" sz="1000">
              <a:solidFill>
                <a:srgbClr val="FFFFFF"/>
              </a:solidFill>
              <a:latin typeface="Roboto"/>
              <a:ea typeface="Roboto"/>
              <a:cs typeface="Roboto"/>
              <a:sym typeface="Roboto"/>
            </a:endParaRPr>
          </a:p>
        </p:txBody>
      </p:sp>
      <p:sp>
        <p:nvSpPr>
          <p:cNvPr id="246" name="Google Shape;246;p34"/>
          <p:cNvSpPr/>
          <p:nvPr/>
        </p:nvSpPr>
        <p:spPr>
          <a:xfrm>
            <a:off x="1859109" y="1167375"/>
            <a:ext cx="6447600" cy="397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rgbClr val="FFFFFF"/>
                </a:solidFill>
                <a:latin typeface="Roboto"/>
                <a:ea typeface="Roboto"/>
                <a:cs typeface="Roboto"/>
                <a:sym typeface="Roboto"/>
              </a:rPr>
              <a:t>DESCRIPCIÓN</a:t>
            </a:r>
            <a:endParaRPr b="1" sz="1000">
              <a:solidFill>
                <a:srgbClr val="FFFFFF"/>
              </a:solidFill>
              <a:latin typeface="Roboto"/>
              <a:ea typeface="Roboto"/>
              <a:cs typeface="Roboto"/>
              <a:sym typeface="Roboto"/>
            </a:endParaRPr>
          </a:p>
        </p:txBody>
      </p:sp>
      <p:grpSp>
        <p:nvGrpSpPr>
          <p:cNvPr id="247" name="Google Shape;247;p34"/>
          <p:cNvGrpSpPr/>
          <p:nvPr/>
        </p:nvGrpSpPr>
        <p:grpSpPr>
          <a:xfrm>
            <a:off x="608723" y="1637332"/>
            <a:ext cx="7698386" cy="892231"/>
            <a:chOff x="3335456" y="3098513"/>
            <a:chExt cx="3846693" cy="674400"/>
          </a:xfrm>
        </p:grpSpPr>
        <p:sp>
          <p:nvSpPr>
            <p:cNvPr id="248" name="Google Shape;248;p34"/>
            <p:cNvSpPr/>
            <p:nvPr/>
          </p:nvSpPr>
          <p:spPr>
            <a:xfrm>
              <a:off x="3960448" y="3098513"/>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a:ea typeface="Roboto"/>
                  <a:cs typeface="Roboto"/>
                  <a:sym typeface="Roboto"/>
                </a:rPr>
                <a:t>Sistema Gestor de Base de Datos producido por Microsoft. Es relacional, sólo funciona bajo Microsoft Windows, utiliza arquitectura Cliente/Servidor. Constituye la alternativa a otros potentes SGBD como son Oracle, PostgreSQL o MySQL.</a:t>
              </a:r>
              <a:endParaRPr sz="700">
                <a:solidFill>
                  <a:schemeClr val="lt1"/>
                </a:solidFill>
                <a:latin typeface="Roboto"/>
                <a:ea typeface="Roboto"/>
                <a:cs typeface="Roboto"/>
                <a:sym typeface="Roboto"/>
              </a:endParaRPr>
            </a:p>
          </p:txBody>
        </p:sp>
        <p:sp>
          <p:nvSpPr>
            <p:cNvPr id="249" name="Google Shape;249;p34"/>
            <p:cNvSpPr/>
            <p:nvPr/>
          </p:nvSpPr>
          <p:spPr>
            <a:xfrm>
              <a:off x="3335456" y="3098513"/>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Microsoft SQL SERVER</a:t>
              </a:r>
              <a:endParaRPr sz="1000">
                <a:solidFill>
                  <a:schemeClr val="lt1"/>
                </a:solidFill>
              </a:endParaRPr>
            </a:p>
          </p:txBody>
        </p:sp>
      </p:grpSp>
      <p:grpSp>
        <p:nvGrpSpPr>
          <p:cNvPr id="250" name="Google Shape;250;p34"/>
          <p:cNvGrpSpPr/>
          <p:nvPr/>
        </p:nvGrpSpPr>
        <p:grpSpPr>
          <a:xfrm>
            <a:off x="608605" y="2543950"/>
            <a:ext cx="7698297" cy="892231"/>
            <a:chOff x="3335460" y="3783788"/>
            <a:chExt cx="3846648" cy="674400"/>
          </a:xfrm>
        </p:grpSpPr>
        <p:sp>
          <p:nvSpPr>
            <p:cNvPr id="251" name="Google Shape;251;p34"/>
            <p:cNvSpPr/>
            <p:nvPr/>
          </p:nvSpPr>
          <p:spPr>
            <a:xfrm>
              <a:off x="3960409" y="3783788"/>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a:ea typeface="Roboto"/>
                  <a:cs typeface="Roboto"/>
                  <a:sym typeface="Roboto"/>
                </a:rPr>
                <a:t>Un DBMS con bastantes años en el mercado, tiene 3 versiones para ajustarse a las necesidades reales de cada empresa. Es un sistema relacional, altamente escalable, de alto rendimiento, con soporte a grandes volúmenes de datos, transacciones y usuarios, y de bajo costo.</a:t>
              </a:r>
              <a:endParaRPr sz="400">
                <a:solidFill>
                  <a:schemeClr val="lt1"/>
                </a:solidFill>
                <a:latin typeface="Roboto"/>
                <a:ea typeface="Roboto"/>
                <a:cs typeface="Roboto"/>
                <a:sym typeface="Roboto"/>
              </a:endParaRPr>
            </a:p>
          </p:txBody>
        </p:sp>
        <p:sp>
          <p:nvSpPr>
            <p:cNvPr id="252" name="Google Shape;252;p34"/>
            <p:cNvSpPr/>
            <p:nvPr/>
          </p:nvSpPr>
          <p:spPr>
            <a:xfrm>
              <a:off x="3335460" y="3783788"/>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SYBASE</a:t>
              </a:r>
              <a:endParaRPr sz="1000">
                <a:solidFill>
                  <a:schemeClr val="lt1"/>
                </a:solidFil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5"/>
          <p:cNvSpPr txBox="1"/>
          <p:nvPr>
            <p:ph idx="1" type="body"/>
          </p:nvPr>
        </p:nvSpPr>
        <p:spPr>
          <a:xfrm>
            <a:off x="445025" y="168675"/>
            <a:ext cx="3853800" cy="459000"/>
          </a:xfrm>
          <a:prstGeom prst="rect">
            <a:avLst/>
          </a:prstGeom>
        </p:spPr>
        <p:txBody>
          <a:bodyPr anchorCtr="0" anchor="t" bIns="91425" lIns="91425" spcFirstLastPara="1" rIns="91425" wrap="square" tIns="91425">
            <a:normAutofit fontScale="25000" lnSpcReduction="20000"/>
          </a:bodyPr>
          <a:lstStyle/>
          <a:p>
            <a:pPr indent="0" lvl="0" marL="0" rtl="0" algn="l">
              <a:spcBef>
                <a:spcPts val="0"/>
              </a:spcBef>
              <a:spcAft>
                <a:spcPts val="0"/>
              </a:spcAft>
              <a:buNone/>
            </a:pPr>
            <a:r>
              <a:rPr b="1" lang="es" sz="10800" u="sng">
                <a:solidFill>
                  <a:schemeClr val="dk1"/>
                </a:solidFill>
              </a:rPr>
              <a:t>SGBD LIBRES</a:t>
            </a:r>
            <a:endParaRPr b="1" sz="10800" u="sng">
              <a:solidFill>
                <a:schemeClr val="dk1"/>
              </a:solidFill>
            </a:endParaRPr>
          </a:p>
          <a:p>
            <a:pPr indent="0" lvl="0" marL="0" rtl="0" algn="l">
              <a:spcBef>
                <a:spcPts val="0"/>
              </a:spcBef>
              <a:spcAft>
                <a:spcPts val="0"/>
              </a:spcAft>
              <a:buNone/>
            </a:pPr>
            <a:br>
              <a:rPr b="1" lang="es" sz="4407">
                <a:solidFill>
                  <a:srgbClr val="00A2BD"/>
                </a:solidFill>
              </a:rPr>
            </a:br>
            <a:endParaRPr sz="4657"/>
          </a:p>
        </p:txBody>
      </p:sp>
      <p:sp>
        <p:nvSpPr>
          <p:cNvPr id="258" name="Google Shape;258;p35"/>
          <p:cNvSpPr/>
          <p:nvPr/>
        </p:nvSpPr>
        <p:spPr>
          <a:xfrm>
            <a:off x="700489" y="700429"/>
            <a:ext cx="1183500" cy="397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rgbClr val="FFFFFF"/>
                </a:solidFill>
                <a:latin typeface="Roboto"/>
                <a:ea typeface="Roboto"/>
                <a:cs typeface="Roboto"/>
                <a:sym typeface="Roboto"/>
              </a:rPr>
              <a:t>SGBD</a:t>
            </a:r>
            <a:endParaRPr b="1" sz="1000">
              <a:solidFill>
                <a:srgbClr val="FFFFFF"/>
              </a:solidFill>
              <a:latin typeface="Roboto"/>
              <a:ea typeface="Roboto"/>
              <a:cs typeface="Roboto"/>
              <a:sym typeface="Roboto"/>
            </a:endParaRPr>
          </a:p>
        </p:txBody>
      </p:sp>
      <p:sp>
        <p:nvSpPr>
          <p:cNvPr id="259" name="Google Shape;259;p35"/>
          <p:cNvSpPr/>
          <p:nvPr/>
        </p:nvSpPr>
        <p:spPr>
          <a:xfrm>
            <a:off x="1951084" y="700425"/>
            <a:ext cx="6447600" cy="3972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s" sz="1000">
                <a:solidFill>
                  <a:srgbClr val="FFFFFF"/>
                </a:solidFill>
                <a:latin typeface="Roboto"/>
                <a:ea typeface="Roboto"/>
                <a:cs typeface="Roboto"/>
                <a:sym typeface="Roboto"/>
              </a:rPr>
              <a:t>DESCRIPCIÓN</a:t>
            </a:r>
            <a:endParaRPr b="1" sz="1000">
              <a:solidFill>
                <a:srgbClr val="FFFFFF"/>
              </a:solidFill>
              <a:latin typeface="Roboto"/>
              <a:ea typeface="Roboto"/>
              <a:cs typeface="Roboto"/>
              <a:sym typeface="Roboto"/>
            </a:endParaRPr>
          </a:p>
        </p:txBody>
      </p:sp>
      <p:grpSp>
        <p:nvGrpSpPr>
          <p:cNvPr id="260" name="Google Shape;260;p35"/>
          <p:cNvGrpSpPr/>
          <p:nvPr/>
        </p:nvGrpSpPr>
        <p:grpSpPr>
          <a:xfrm>
            <a:off x="700610" y="2983619"/>
            <a:ext cx="7698329" cy="892231"/>
            <a:chOff x="3335464" y="4469063"/>
            <a:chExt cx="3846664" cy="674400"/>
          </a:xfrm>
        </p:grpSpPr>
        <p:sp>
          <p:nvSpPr>
            <p:cNvPr id="261" name="Google Shape;261;p35"/>
            <p:cNvSpPr/>
            <p:nvPr/>
          </p:nvSpPr>
          <p:spPr>
            <a:xfrm>
              <a:off x="3960428" y="4469063"/>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a:ea typeface="Roboto"/>
                  <a:cs typeface="Roboto"/>
                  <a:sym typeface="Roboto"/>
                </a:rPr>
                <a:t>Sistema Gestor de Base de Datos relacional, multiplataforma, con bajo consumo de recursos, excelente gestión de la concurrencia, alto rendimiento y potente soporte para diferentes lenguajes.</a:t>
              </a:r>
              <a:endParaRPr sz="400">
                <a:solidFill>
                  <a:schemeClr val="lt1"/>
                </a:solidFill>
                <a:latin typeface="Roboto"/>
                <a:ea typeface="Roboto"/>
                <a:cs typeface="Roboto"/>
                <a:sym typeface="Roboto"/>
              </a:endParaRPr>
            </a:p>
          </p:txBody>
        </p:sp>
        <p:sp>
          <p:nvSpPr>
            <p:cNvPr id="262" name="Google Shape;262;p35"/>
            <p:cNvSpPr/>
            <p:nvPr/>
          </p:nvSpPr>
          <p:spPr>
            <a:xfrm>
              <a:off x="3335464" y="4469063"/>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FIREBIRD</a:t>
              </a:r>
              <a:endParaRPr sz="1000">
                <a:solidFill>
                  <a:schemeClr val="lt1"/>
                </a:solidFill>
              </a:endParaRPr>
            </a:p>
          </p:txBody>
        </p:sp>
      </p:grpSp>
      <p:grpSp>
        <p:nvGrpSpPr>
          <p:cNvPr id="263" name="Google Shape;263;p35"/>
          <p:cNvGrpSpPr/>
          <p:nvPr/>
        </p:nvGrpSpPr>
        <p:grpSpPr>
          <a:xfrm>
            <a:off x="700698" y="1170382"/>
            <a:ext cx="7698386" cy="892231"/>
            <a:chOff x="3335456" y="3098513"/>
            <a:chExt cx="3846693" cy="674400"/>
          </a:xfrm>
        </p:grpSpPr>
        <p:sp>
          <p:nvSpPr>
            <p:cNvPr id="264" name="Google Shape;264;p35"/>
            <p:cNvSpPr/>
            <p:nvPr/>
          </p:nvSpPr>
          <p:spPr>
            <a:xfrm>
              <a:off x="3960448" y="3098513"/>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a:ea typeface="Roboto"/>
                  <a:cs typeface="Roboto"/>
                  <a:sym typeface="Roboto"/>
                </a:rPr>
                <a:t>Es un sistema de gestión de base de datos relacional, multihilo y multiusuario con más de seis millones de instalaciones. Distribuido bajo dos tipos de licencias, comercial y libre. Multiplataforma, posee varios motores de almacenamiento, accesible a través de múltiples lenguajes de programación y muy ligado a aplicaciones web.</a:t>
              </a:r>
              <a:endParaRPr sz="1100">
                <a:solidFill>
                  <a:schemeClr val="lt1"/>
                </a:solidFill>
                <a:latin typeface="Roboto"/>
                <a:ea typeface="Roboto"/>
                <a:cs typeface="Roboto"/>
                <a:sym typeface="Roboto"/>
              </a:endParaRPr>
            </a:p>
          </p:txBody>
        </p:sp>
        <p:sp>
          <p:nvSpPr>
            <p:cNvPr id="265" name="Google Shape;265;p35"/>
            <p:cNvSpPr/>
            <p:nvPr/>
          </p:nvSpPr>
          <p:spPr>
            <a:xfrm>
              <a:off x="3335456" y="3098513"/>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MySQL</a:t>
              </a:r>
              <a:endParaRPr sz="1000">
                <a:solidFill>
                  <a:schemeClr val="lt1"/>
                </a:solidFill>
              </a:endParaRPr>
            </a:p>
          </p:txBody>
        </p:sp>
      </p:grpSp>
      <p:grpSp>
        <p:nvGrpSpPr>
          <p:cNvPr id="266" name="Google Shape;266;p35"/>
          <p:cNvGrpSpPr/>
          <p:nvPr/>
        </p:nvGrpSpPr>
        <p:grpSpPr>
          <a:xfrm>
            <a:off x="700580" y="2077000"/>
            <a:ext cx="7698297" cy="892231"/>
            <a:chOff x="3335460" y="3783788"/>
            <a:chExt cx="3846648" cy="674400"/>
          </a:xfrm>
        </p:grpSpPr>
        <p:sp>
          <p:nvSpPr>
            <p:cNvPr id="267" name="Google Shape;267;p35"/>
            <p:cNvSpPr/>
            <p:nvPr/>
          </p:nvSpPr>
          <p:spPr>
            <a:xfrm>
              <a:off x="3960409" y="3783788"/>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a:ea typeface="Roboto"/>
                  <a:cs typeface="Roboto"/>
                  <a:sym typeface="Roboto"/>
                </a:rPr>
                <a:t>Sistema Relacional Orientado a Objetos. Considerado como la base de datos de código abierto más avanzada del mundo. Desarrollado por una comunidad de desarrolladores que trabajan de forma desinteresada, altruista, libre y/o apoyados por organizaciones comerciales. Es multiplataforma y accesible desde múltiples lenguajes de programación.</a:t>
              </a:r>
              <a:endParaRPr sz="400">
                <a:solidFill>
                  <a:schemeClr val="lt1"/>
                </a:solidFill>
                <a:latin typeface="Roboto"/>
                <a:ea typeface="Roboto"/>
                <a:cs typeface="Roboto"/>
                <a:sym typeface="Roboto"/>
              </a:endParaRPr>
            </a:p>
          </p:txBody>
        </p:sp>
        <p:sp>
          <p:nvSpPr>
            <p:cNvPr id="268" name="Google Shape;268;p35"/>
            <p:cNvSpPr/>
            <p:nvPr/>
          </p:nvSpPr>
          <p:spPr>
            <a:xfrm>
              <a:off x="3335460" y="3783788"/>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PostgreSQL</a:t>
              </a:r>
              <a:endParaRPr sz="1000">
                <a:solidFill>
                  <a:schemeClr val="lt1"/>
                </a:solidFill>
              </a:endParaRPr>
            </a:p>
          </p:txBody>
        </p:sp>
      </p:grpSp>
      <p:grpSp>
        <p:nvGrpSpPr>
          <p:cNvPr id="269" name="Google Shape;269;p35"/>
          <p:cNvGrpSpPr/>
          <p:nvPr/>
        </p:nvGrpSpPr>
        <p:grpSpPr>
          <a:xfrm>
            <a:off x="700580" y="3890289"/>
            <a:ext cx="7698002" cy="892231"/>
            <a:chOff x="3335460" y="4469063"/>
            <a:chExt cx="3846501" cy="674400"/>
          </a:xfrm>
        </p:grpSpPr>
        <p:sp>
          <p:nvSpPr>
            <p:cNvPr id="270" name="Google Shape;270;p35"/>
            <p:cNvSpPr/>
            <p:nvPr/>
          </p:nvSpPr>
          <p:spPr>
            <a:xfrm>
              <a:off x="3960261" y="4469063"/>
              <a:ext cx="32217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s" sz="1200">
                  <a:solidFill>
                    <a:schemeClr val="lt1"/>
                  </a:solidFill>
                  <a:latin typeface="Roboto"/>
                  <a:ea typeface="Roboto"/>
                  <a:cs typeface="Roboto"/>
                  <a:sym typeface="Roboto"/>
                </a:rPr>
                <a:t>Sistema Gestor escrito en Java, de reducido tamaño, con soporte multilenguaje, multiplataforma, altamente portable, puede funcionar embebido o en modo cliente/servidor.</a:t>
              </a:r>
              <a:endParaRPr sz="400">
                <a:solidFill>
                  <a:schemeClr val="lt1"/>
                </a:solidFill>
                <a:latin typeface="Roboto"/>
                <a:ea typeface="Roboto"/>
                <a:cs typeface="Roboto"/>
                <a:sym typeface="Roboto"/>
              </a:endParaRPr>
            </a:p>
          </p:txBody>
        </p:sp>
        <p:sp>
          <p:nvSpPr>
            <p:cNvPr id="271" name="Google Shape;271;p35"/>
            <p:cNvSpPr/>
            <p:nvPr/>
          </p:nvSpPr>
          <p:spPr>
            <a:xfrm>
              <a:off x="3335460" y="4469063"/>
              <a:ext cx="591600" cy="6744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s" sz="1000">
                  <a:solidFill>
                    <a:schemeClr val="lt1"/>
                  </a:solidFill>
                </a:rPr>
                <a:t>APACHE DERBY</a:t>
              </a:r>
              <a:endParaRPr sz="1000">
                <a:solidFill>
                  <a:schemeClr val="lt1"/>
                </a:solidFil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311700" y="3180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u="sng"/>
              <a:t>Ficheros</a:t>
            </a:r>
            <a:endParaRPr b="1" u="sng"/>
          </a:p>
        </p:txBody>
      </p:sp>
      <p:sp>
        <p:nvSpPr>
          <p:cNvPr id="99" name="Google Shape;99;p15"/>
          <p:cNvSpPr txBox="1"/>
          <p:nvPr>
            <p:ph idx="1" type="body"/>
          </p:nvPr>
        </p:nvSpPr>
        <p:spPr>
          <a:xfrm>
            <a:off x="311700" y="925825"/>
            <a:ext cx="8277300" cy="319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s" sz="1100">
                <a:solidFill>
                  <a:schemeClr val="accent5"/>
                </a:solidFill>
              </a:rPr>
              <a:t>Definición:</a:t>
            </a:r>
            <a:r>
              <a:rPr lang="es" sz="1100">
                <a:solidFill>
                  <a:srgbClr val="000000"/>
                </a:solidFill>
              </a:rPr>
              <a:t> </a:t>
            </a:r>
            <a:r>
              <a:rPr lang="es" sz="1100">
                <a:solidFill>
                  <a:srgbClr val="000000"/>
                </a:solidFill>
              </a:rPr>
              <a:t>conjunto de información relacionada, tratada como un todo y organizada de forma estructurada. Es una secuencia de dígitos binarios que organiza información relacionada con un mismo aspecto.</a:t>
            </a:r>
            <a:endParaRPr sz="1100">
              <a:solidFill>
                <a:srgbClr val="000000"/>
              </a:solidFill>
            </a:endParaRPr>
          </a:p>
          <a:p>
            <a:pPr indent="0" lvl="0" marL="0" rtl="0" algn="l">
              <a:spcBef>
                <a:spcPts val="1200"/>
              </a:spcBef>
              <a:spcAft>
                <a:spcPts val="0"/>
              </a:spcAft>
              <a:buNone/>
            </a:pPr>
            <a:r>
              <a:rPr lang="es" sz="1100">
                <a:solidFill>
                  <a:srgbClr val="000000"/>
                </a:solidFill>
                <a:highlight>
                  <a:srgbClr val="FFFFFF"/>
                </a:highlight>
              </a:rPr>
              <a:t>Los ficheros están formados por </a:t>
            </a:r>
            <a:r>
              <a:rPr b="1" lang="es" sz="1100">
                <a:solidFill>
                  <a:schemeClr val="accent5"/>
                </a:solidFill>
                <a:highlight>
                  <a:srgbClr val="FFFFFF"/>
                </a:highlight>
              </a:rPr>
              <a:t>registros lógicos</a:t>
            </a:r>
            <a:r>
              <a:rPr lang="es" sz="1100">
                <a:solidFill>
                  <a:srgbClr val="000000"/>
                </a:solidFill>
                <a:highlight>
                  <a:srgbClr val="FFFFFF"/>
                </a:highlight>
              </a:rPr>
              <a:t> que contienen datos relativos a un mismo elemento u objeto (por ejemplo, los datos de usuarios de una plataforma educativa). A su vez, los registros están divididos en campos que contienen cada una de las informaciones elementales que forman un registro (por ejemplo, el nombre del usuario o su dirección de correo electrónico).</a:t>
            </a:r>
            <a:endParaRPr sz="1100">
              <a:solidFill>
                <a:srgbClr val="000000"/>
              </a:solidFill>
              <a:highlight>
                <a:srgbClr val="FFFFFF"/>
              </a:highlight>
            </a:endParaRPr>
          </a:p>
          <a:p>
            <a:pPr indent="0" lvl="0" marL="0" rtl="0" algn="l">
              <a:spcBef>
                <a:spcPts val="1000"/>
              </a:spcBef>
              <a:spcAft>
                <a:spcPts val="0"/>
              </a:spcAft>
              <a:buNone/>
            </a:pPr>
            <a:r>
              <a:rPr lang="es" sz="1100">
                <a:solidFill>
                  <a:srgbClr val="000000"/>
                </a:solidFill>
                <a:highlight>
                  <a:srgbClr val="FFFFFF"/>
                </a:highlight>
              </a:rPr>
              <a:t>Hemos de resaltar que los datos están almacenados de tal forma que se puedan añadir, suprimir, actualizar o consultar individualmente en cualquier momento.</a:t>
            </a:r>
            <a:endParaRPr sz="1100">
              <a:solidFill>
                <a:srgbClr val="000000"/>
              </a:solidFill>
              <a:highlight>
                <a:srgbClr val="FFFFFF"/>
              </a:highlight>
            </a:endParaRPr>
          </a:p>
          <a:p>
            <a:pPr indent="0" lvl="0" marL="0" rtl="0" algn="l">
              <a:spcBef>
                <a:spcPts val="1000"/>
              </a:spcBef>
              <a:spcAft>
                <a:spcPts val="0"/>
              </a:spcAft>
              <a:buNone/>
            </a:pPr>
            <a:r>
              <a:rPr lang="es" sz="1100">
                <a:solidFill>
                  <a:srgbClr val="000000"/>
                </a:solidFill>
                <a:highlight>
                  <a:srgbClr val="FFFFFF"/>
                </a:highlight>
              </a:rPr>
              <a:t>Como los ficheros suelen ser muy voluminosos, solo se pueden llevar a la memoria principal partes de ellos para poder procesarlos. La cantidad de información que es transferida entre el soporte en el que se almacena el fichero, y la memoria principal del ordenador, en una sola operación de lectura/grabación, recibe el nombre de </a:t>
            </a:r>
            <a:r>
              <a:rPr b="1" lang="es" sz="1100">
                <a:solidFill>
                  <a:schemeClr val="accent5"/>
                </a:solidFill>
                <a:highlight>
                  <a:srgbClr val="FFFFFF"/>
                </a:highlight>
              </a:rPr>
              <a:t>registro físico</a:t>
            </a:r>
            <a:r>
              <a:rPr b="1" i="1" lang="es" sz="1100">
                <a:solidFill>
                  <a:schemeClr val="accent5"/>
                </a:solidFill>
                <a:highlight>
                  <a:srgbClr val="FFFFFF"/>
                </a:highlight>
              </a:rPr>
              <a:t> </a:t>
            </a:r>
            <a:r>
              <a:rPr lang="es" sz="1100">
                <a:solidFill>
                  <a:srgbClr val="000000"/>
                </a:solidFill>
                <a:highlight>
                  <a:srgbClr val="FFFFFF"/>
                </a:highlight>
              </a:rPr>
              <a:t>o</a:t>
            </a:r>
            <a:r>
              <a:rPr lang="es" sz="1100">
                <a:solidFill>
                  <a:schemeClr val="accent5"/>
                </a:solidFill>
                <a:highlight>
                  <a:srgbClr val="FFFFFF"/>
                </a:highlight>
              </a:rPr>
              <a:t> </a:t>
            </a:r>
            <a:r>
              <a:rPr b="1" lang="es" sz="1100">
                <a:solidFill>
                  <a:schemeClr val="accent5"/>
                </a:solidFill>
                <a:highlight>
                  <a:srgbClr val="FFFFFF"/>
                </a:highlight>
              </a:rPr>
              <a:t>bloque</a:t>
            </a:r>
            <a:r>
              <a:rPr i="1" lang="es" sz="1100">
                <a:solidFill>
                  <a:schemeClr val="accent5"/>
                </a:solidFill>
                <a:highlight>
                  <a:srgbClr val="FFFFFF"/>
                </a:highlight>
              </a:rPr>
              <a:t>.</a:t>
            </a:r>
            <a:endParaRPr i="1" sz="1100">
              <a:solidFill>
                <a:schemeClr val="accent5"/>
              </a:solidFill>
              <a:highlight>
                <a:srgbClr val="FFFFFF"/>
              </a:highlight>
            </a:endParaRPr>
          </a:p>
          <a:p>
            <a:pPr indent="0" lvl="0" marL="0" rtl="0" algn="l">
              <a:spcBef>
                <a:spcPts val="1000"/>
              </a:spcBef>
              <a:spcAft>
                <a:spcPts val="0"/>
              </a:spcAft>
              <a:buNone/>
            </a:pPr>
            <a:r>
              <a:rPr lang="es" sz="1100">
                <a:solidFill>
                  <a:srgbClr val="000000"/>
                </a:solidFill>
                <a:highlight>
                  <a:srgbClr val="FFFFFF"/>
                </a:highlight>
              </a:rPr>
              <a:t>Normalmente en cada operación de lectura/grabación se transfieren varios registros del fichero, es decir un bloque suele contener varios registros lógicos. Al número de registros que entran en un bloque se le conoce con el nombre de </a:t>
            </a:r>
            <a:r>
              <a:rPr b="1" lang="es" sz="1100">
                <a:solidFill>
                  <a:schemeClr val="accent5"/>
                </a:solidFill>
                <a:highlight>
                  <a:srgbClr val="FFFFFF"/>
                </a:highlight>
              </a:rPr>
              <a:t>factor de blocaje</a:t>
            </a:r>
            <a:r>
              <a:rPr lang="es" sz="1100">
                <a:solidFill>
                  <a:schemeClr val="accent5"/>
                </a:solidFill>
                <a:highlight>
                  <a:srgbClr val="FFFFFF"/>
                </a:highlight>
              </a:rPr>
              <a:t>,</a:t>
            </a:r>
            <a:r>
              <a:rPr lang="es" sz="1100">
                <a:solidFill>
                  <a:srgbClr val="000000"/>
                </a:solidFill>
                <a:highlight>
                  <a:srgbClr val="FFFFFF"/>
                </a:highlight>
              </a:rPr>
              <a:t> y a esta operación de agrupar varios registros en un bloque se le llama </a:t>
            </a:r>
            <a:r>
              <a:rPr b="1" lang="es" sz="1100">
                <a:solidFill>
                  <a:schemeClr val="accent5"/>
                </a:solidFill>
                <a:highlight>
                  <a:srgbClr val="FFFFFF"/>
                </a:highlight>
              </a:rPr>
              <a:t>bloqueo de registros</a:t>
            </a:r>
            <a:r>
              <a:rPr lang="es" sz="1100">
                <a:solidFill>
                  <a:schemeClr val="accent5"/>
                </a:solidFill>
                <a:highlight>
                  <a:srgbClr val="FFFFFF"/>
                </a:highlight>
              </a:rPr>
              <a:t>.</a:t>
            </a:r>
            <a:endParaRPr sz="1100">
              <a:solidFill>
                <a:schemeClr val="accent5"/>
              </a:solidFill>
              <a:highlight>
                <a:srgbClr val="FFFFFF"/>
              </a:highlight>
            </a:endParaRPr>
          </a:p>
          <a:p>
            <a:pPr indent="0" lvl="0" marL="0" rtl="0" algn="l">
              <a:spcBef>
                <a:spcPts val="1000"/>
              </a:spcBef>
              <a:spcAft>
                <a:spcPts val="0"/>
              </a:spcAft>
              <a:buNone/>
            </a:pPr>
            <a:r>
              <a:t/>
            </a:r>
            <a:endParaRPr sz="1100"/>
          </a:p>
          <a:p>
            <a:pPr indent="0" lvl="0" marL="0" rtl="0" algn="l">
              <a:spcBef>
                <a:spcPts val="1200"/>
              </a:spcBef>
              <a:spcAft>
                <a:spcPts val="1200"/>
              </a:spcAft>
              <a:buNone/>
            </a:pPr>
            <a:r>
              <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idx="1" type="body"/>
          </p:nvPr>
        </p:nvSpPr>
        <p:spPr>
          <a:xfrm>
            <a:off x="433350" y="197100"/>
            <a:ext cx="8277300" cy="42813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rPr>
              <a:t>Ficheros Planos</a:t>
            </a:r>
            <a:endParaRPr b="1" sz="2000">
              <a:solidFill>
                <a:schemeClr val="dk1"/>
              </a:solidFill>
            </a:endParaRPr>
          </a:p>
          <a:p>
            <a:pPr indent="0" lvl="0" marL="0" rtl="0" algn="l">
              <a:lnSpc>
                <a:spcPct val="100000"/>
              </a:lnSpc>
              <a:spcBef>
                <a:spcPts val="0"/>
              </a:spcBef>
              <a:spcAft>
                <a:spcPts val="0"/>
              </a:spcAft>
              <a:buNone/>
            </a:pPr>
            <a:r>
              <a:t/>
            </a:r>
            <a:endParaRPr b="1" sz="500">
              <a:solidFill>
                <a:schemeClr val="accent5"/>
              </a:solidFill>
            </a:endParaRPr>
          </a:p>
          <a:p>
            <a:pPr indent="0" lvl="0" marL="0" rtl="0" algn="l">
              <a:spcBef>
                <a:spcPts val="0"/>
              </a:spcBef>
              <a:spcAft>
                <a:spcPts val="0"/>
              </a:spcAft>
              <a:buNone/>
            </a:pPr>
            <a:r>
              <a:rPr lang="es" sz="1100">
                <a:solidFill>
                  <a:srgbClr val="000000"/>
                </a:solidFill>
                <a:highlight>
                  <a:srgbClr val="FFFFFF"/>
                </a:highlight>
              </a:rPr>
              <a:t>Los </a:t>
            </a:r>
            <a:r>
              <a:rPr b="1" lang="es" sz="1100">
                <a:solidFill>
                  <a:schemeClr val="accent5"/>
                </a:solidFill>
                <a:highlight>
                  <a:srgbClr val="FFFFFF"/>
                </a:highlight>
              </a:rPr>
              <a:t>archivos de texto plano</a:t>
            </a:r>
            <a:r>
              <a:rPr b="1" lang="es" sz="1100">
                <a:solidFill>
                  <a:srgbClr val="000000"/>
                </a:solidFill>
                <a:highlight>
                  <a:srgbClr val="FFFFFF"/>
                </a:highlight>
              </a:rPr>
              <a:t> </a:t>
            </a:r>
            <a:r>
              <a:rPr lang="es" sz="1100">
                <a:solidFill>
                  <a:srgbClr val="000000"/>
                </a:solidFill>
                <a:highlight>
                  <a:srgbClr val="FFFFFF"/>
                </a:highlight>
              </a:rPr>
              <a:t>son aquellos que están compuestos únicamente por texto sin formato, sólo caracteres. Estos caracteres se pueden codificar de distintos modos dependiendo de la lengua usada. Algunos de los sistemas de codificación más usados son: ASCII, ISO 8859-1, Unicode, etc.. Se les conoce también por carecer de información destinada a generar formatos como son las negritas, el subrayado, las cursivas, el tamaño, etc. y los tipos de letra como por ejemplo Arial, Times, Courier, etc.</a:t>
            </a:r>
            <a:endParaRPr sz="1100">
              <a:solidFill>
                <a:srgbClr val="000000"/>
              </a:solidFill>
              <a:highlight>
                <a:srgbClr val="FFFFFF"/>
              </a:highlight>
            </a:endParaRPr>
          </a:p>
          <a:p>
            <a:pPr indent="0" lvl="0" marL="0" rtl="0" algn="l">
              <a:lnSpc>
                <a:spcPct val="100000"/>
              </a:lnSpc>
              <a:spcBef>
                <a:spcPts val="1200"/>
              </a:spcBef>
              <a:spcAft>
                <a:spcPts val="0"/>
              </a:spcAft>
              <a:buNone/>
            </a:pPr>
            <a:r>
              <a:rPr b="1" lang="es" sz="2000">
                <a:solidFill>
                  <a:schemeClr val="dk1"/>
                </a:solidFill>
              </a:rPr>
              <a:t>Ficheros Indexados</a:t>
            </a:r>
            <a:endParaRPr b="1" sz="2000">
              <a:solidFill>
                <a:schemeClr val="dk1"/>
              </a:solidFill>
            </a:endParaRPr>
          </a:p>
          <a:p>
            <a:pPr indent="0" lvl="0" marL="0" rtl="0" algn="l">
              <a:lnSpc>
                <a:spcPct val="100000"/>
              </a:lnSpc>
              <a:spcBef>
                <a:spcPts val="0"/>
              </a:spcBef>
              <a:spcAft>
                <a:spcPts val="0"/>
              </a:spcAft>
              <a:buNone/>
            </a:pPr>
            <a:r>
              <a:t/>
            </a:r>
            <a:endParaRPr b="1" sz="500">
              <a:solidFill>
                <a:schemeClr val="accent5"/>
              </a:solidFill>
            </a:endParaRPr>
          </a:p>
          <a:p>
            <a:pPr indent="0" lvl="0" marL="0" rtl="0" algn="l">
              <a:spcBef>
                <a:spcPts val="0"/>
              </a:spcBef>
              <a:spcAft>
                <a:spcPts val="0"/>
              </a:spcAft>
              <a:buNone/>
            </a:pPr>
            <a:r>
              <a:rPr lang="es" sz="1100">
                <a:solidFill>
                  <a:srgbClr val="000000"/>
                </a:solidFill>
                <a:highlight>
                  <a:srgbClr val="FFFFFF"/>
                </a:highlight>
              </a:rPr>
              <a:t>Se basan en la utilización de </a:t>
            </a:r>
            <a:r>
              <a:rPr b="1" lang="es" sz="1100">
                <a:solidFill>
                  <a:schemeClr val="accent5"/>
                </a:solidFill>
                <a:highlight>
                  <a:srgbClr val="FFFFFF"/>
                </a:highlight>
              </a:rPr>
              <a:t>índices</a:t>
            </a:r>
            <a:r>
              <a:rPr i="1" lang="es" sz="1100">
                <a:solidFill>
                  <a:schemeClr val="accent5"/>
                </a:solidFill>
                <a:highlight>
                  <a:srgbClr val="FFFFFF"/>
                </a:highlight>
              </a:rPr>
              <a:t>,</a:t>
            </a:r>
            <a:r>
              <a:rPr i="1" lang="es" sz="1100">
                <a:solidFill>
                  <a:srgbClr val="000000"/>
                </a:solidFill>
                <a:highlight>
                  <a:srgbClr val="FFFFFF"/>
                </a:highlight>
              </a:rPr>
              <a:t> </a:t>
            </a:r>
            <a:r>
              <a:rPr lang="es" sz="1100">
                <a:solidFill>
                  <a:srgbClr val="000000"/>
                </a:solidFill>
                <a:highlight>
                  <a:srgbClr val="FFFFFF"/>
                </a:highlight>
              </a:rPr>
              <a:t>que permiten el acceso a un registro del fichero de forma directa, sin tener que leer los anteriores. Estos índices son similares a los de los libros. Si nos interesa leer un capítulo concreto podemos recurrir al índice que nos dice en qué página comienza, y abrimos el libro por esa página, sin tener que mirar en todas las páginas anteriores para localizarlo.</a:t>
            </a:r>
            <a:endParaRPr sz="1100">
              <a:solidFill>
                <a:srgbClr val="000000"/>
              </a:solidFill>
              <a:highlight>
                <a:srgbClr val="FFFFFF"/>
              </a:highlight>
            </a:endParaRPr>
          </a:p>
          <a:p>
            <a:pPr indent="0" lvl="0" marL="0" rtl="0" algn="just">
              <a:spcBef>
                <a:spcPts val="1200"/>
              </a:spcBef>
              <a:spcAft>
                <a:spcPts val="0"/>
              </a:spcAft>
              <a:buNone/>
            </a:pPr>
            <a:r>
              <a:rPr lang="es" sz="1100">
                <a:solidFill>
                  <a:srgbClr val="000000"/>
                </a:solidFill>
                <a:highlight>
                  <a:srgbClr val="FFFFFF"/>
                </a:highlight>
              </a:rPr>
              <a:t>Por tanto, existirá una </a:t>
            </a:r>
            <a:r>
              <a:rPr b="1" lang="es" sz="1100">
                <a:solidFill>
                  <a:schemeClr val="accent5"/>
                </a:solidFill>
                <a:highlight>
                  <a:srgbClr val="FFFFFF"/>
                </a:highlight>
              </a:rPr>
              <a:t>zona de registros</a:t>
            </a:r>
            <a:r>
              <a:rPr lang="es" sz="1100">
                <a:solidFill>
                  <a:srgbClr val="000000"/>
                </a:solidFill>
                <a:highlight>
                  <a:srgbClr val="FFFFFF"/>
                </a:highlight>
              </a:rPr>
              <a:t> en la que se encuentran los datos del archivo y una </a:t>
            </a:r>
            <a:r>
              <a:rPr b="1" lang="es" sz="1100">
                <a:solidFill>
                  <a:schemeClr val="accent5"/>
                </a:solidFill>
                <a:highlight>
                  <a:srgbClr val="FFFFFF"/>
                </a:highlight>
              </a:rPr>
              <a:t>zona de índices</a:t>
            </a:r>
            <a:r>
              <a:rPr b="1" lang="es" sz="1100">
                <a:solidFill>
                  <a:srgbClr val="000000"/>
                </a:solidFill>
                <a:highlight>
                  <a:srgbClr val="FFFFFF"/>
                </a:highlight>
              </a:rPr>
              <a:t>,</a:t>
            </a:r>
            <a:r>
              <a:rPr lang="es" sz="1100">
                <a:solidFill>
                  <a:srgbClr val="000000"/>
                </a:solidFill>
                <a:highlight>
                  <a:srgbClr val="FFFFFF"/>
                </a:highlight>
              </a:rPr>
              <a:t> que contiene una tabla con las claves de los registros y las posiciones donde se encuentran los mismos. La tabla de índices estará ordenada por el campo clave.</a:t>
            </a:r>
            <a:endParaRPr sz="1100">
              <a:solidFill>
                <a:srgbClr val="000000"/>
              </a:solidFill>
              <a:highlight>
                <a:srgbClr val="FFFFFF"/>
              </a:highlight>
            </a:endParaRPr>
          </a:p>
          <a:p>
            <a:pPr indent="0" lvl="0" marL="0" rtl="0" algn="l">
              <a:spcBef>
                <a:spcPts val="1600"/>
              </a:spcBef>
              <a:spcAft>
                <a:spcPts val="0"/>
              </a:spcAft>
              <a:buNone/>
            </a:pPr>
            <a:r>
              <a:t/>
            </a:r>
            <a:endParaRPr sz="1000">
              <a:solidFill>
                <a:srgbClr val="4A4A4A"/>
              </a:solidFill>
              <a:highlight>
                <a:srgbClr val="FFFFFF"/>
              </a:highlight>
              <a:latin typeface="Arial"/>
              <a:ea typeface="Arial"/>
              <a:cs typeface="Arial"/>
              <a:sym typeface="Arial"/>
            </a:endParaRPr>
          </a:p>
          <a:p>
            <a:pPr indent="0" lvl="0" marL="0" rtl="0" algn="l">
              <a:spcBef>
                <a:spcPts val="1600"/>
              </a:spcBef>
              <a:spcAft>
                <a:spcPts val="0"/>
              </a:spcAft>
              <a:buNone/>
            </a:pPr>
            <a:r>
              <a:t/>
            </a:r>
            <a:endParaRPr b="1" sz="1100">
              <a:solidFill>
                <a:schemeClr val="accent5"/>
              </a:solidFill>
            </a:endParaRPr>
          </a:p>
          <a:p>
            <a:pPr indent="0" lvl="0" marL="0" rtl="0" algn="l">
              <a:spcBef>
                <a:spcPts val="1200"/>
              </a:spcBef>
              <a:spcAft>
                <a:spcPts val="0"/>
              </a:spcAft>
              <a:buNone/>
            </a:pPr>
            <a:r>
              <a:t/>
            </a:r>
            <a:endParaRPr sz="1100"/>
          </a:p>
          <a:p>
            <a:pPr indent="0" lvl="0" marL="0" rtl="0" algn="l">
              <a:spcBef>
                <a:spcPts val="1200"/>
              </a:spcBef>
              <a:spcAft>
                <a:spcPts val="0"/>
              </a:spcAft>
              <a:buNone/>
            </a:pPr>
            <a:r>
              <a:t/>
            </a:r>
            <a:endParaRPr sz="1100"/>
          </a:p>
          <a:p>
            <a:pPr indent="0" lvl="0" marL="0" rtl="0" algn="l">
              <a:spcBef>
                <a:spcPts val="1200"/>
              </a:spcBef>
              <a:spcAft>
                <a:spcPts val="1200"/>
              </a:spcAft>
              <a:buNone/>
            </a:pPr>
            <a:r>
              <a:t/>
            </a:r>
            <a:endParaRPr sz="1000">
              <a:solidFill>
                <a:srgbClr val="000000"/>
              </a:solidFill>
              <a:highlight>
                <a:srgbClr val="FFFFFF"/>
              </a:highlight>
              <a:latin typeface="Arial"/>
              <a:ea typeface="Arial"/>
              <a:cs typeface="Arial"/>
              <a:sym typeface="Arial"/>
            </a:endParaRPr>
          </a:p>
        </p:txBody>
      </p:sp>
      <p:pic>
        <p:nvPicPr>
          <p:cNvPr id="105" name="Google Shape;105;p16"/>
          <p:cNvPicPr preferRelativeResize="0"/>
          <p:nvPr/>
        </p:nvPicPr>
        <p:blipFill rotWithShape="1">
          <a:blip r:embed="rId3">
            <a:alphaModFix/>
          </a:blip>
          <a:srcRect b="0" l="0" r="0" t="34482"/>
          <a:stretch/>
        </p:blipFill>
        <p:spPr>
          <a:xfrm>
            <a:off x="2331725" y="3625250"/>
            <a:ext cx="2953275" cy="939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idx="1" type="body"/>
          </p:nvPr>
        </p:nvSpPr>
        <p:spPr>
          <a:xfrm>
            <a:off x="433350" y="197100"/>
            <a:ext cx="8277300" cy="4590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rPr>
              <a:t>Ficheros de Acceso Directo</a:t>
            </a:r>
            <a:endParaRPr b="1" sz="2000">
              <a:solidFill>
                <a:schemeClr val="dk1"/>
              </a:solidFill>
            </a:endParaRPr>
          </a:p>
          <a:p>
            <a:pPr indent="0" lvl="0" marL="0" rtl="0" algn="l">
              <a:lnSpc>
                <a:spcPct val="100000"/>
              </a:lnSpc>
              <a:spcBef>
                <a:spcPts val="0"/>
              </a:spcBef>
              <a:spcAft>
                <a:spcPts val="0"/>
              </a:spcAft>
              <a:buNone/>
            </a:pPr>
            <a:r>
              <a:t/>
            </a:r>
            <a:endParaRPr b="1" sz="500">
              <a:solidFill>
                <a:schemeClr val="accent5"/>
              </a:solidFill>
            </a:endParaRPr>
          </a:p>
          <a:p>
            <a:pPr indent="0" lvl="0" marL="0" rtl="0" algn="just">
              <a:spcBef>
                <a:spcPts val="1000"/>
              </a:spcBef>
              <a:spcAft>
                <a:spcPts val="0"/>
              </a:spcAft>
              <a:buNone/>
            </a:pPr>
            <a:r>
              <a:rPr lang="es" sz="1100">
                <a:solidFill>
                  <a:srgbClr val="000000"/>
                </a:solidFill>
                <a:highlight>
                  <a:srgbClr val="FFFFFF"/>
                </a:highlight>
              </a:rPr>
              <a:t>En este tipo de ficheros se puede acceder a un registro indicando la posición relativa del mismo dentro del archivo o, más comúnmente, a través de una clave que forma parte del registro como un campo más. Estos archivos deben almacenarse en dispositivos de memoria masiva de acceso directo, como son los discos magnéticos.</a:t>
            </a:r>
            <a:endParaRPr sz="1100">
              <a:solidFill>
                <a:srgbClr val="000000"/>
              </a:solidFill>
              <a:highlight>
                <a:srgbClr val="FFFFFF"/>
              </a:highlight>
            </a:endParaRPr>
          </a:p>
          <a:p>
            <a:pPr indent="0" lvl="0" marL="342900" marR="342900" rtl="0" algn="just">
              <a:spcBef>
                <a:spcPts val="1000"/>
              </a:spcBef>
              <a:spcAft>
                <a:spcPts val="0"/>
              </a:spcAft>
              <a:buNone/>
            </a:pPr>
            <a:r>
              <a:rPr b="1" lang="es" sz="1100">
                <a:solidFill>
                  <a:schemeClr val="accent5"/>
                </a:solidFill>
                <a:highlight>
                  <a:srgbClr val="FFFFFF"/>
                </a:highlight>
              </a:rPr>
              <a:t>Campo clave:</a:t>
            </a:r>
            <a:r>
              <a:rPr b="1" lang="es" sz="1100">
                <a:solidFill>
                  <a:srgbClr val="000000"/>
                </a:solidFill>
                <a:highlight>
                  <a:srgbClr val="FFFFFF"/>
                </a:highlight>
              </a:rPr>
              <a:t> </a:t>
            </a:r>
            <a:r>
              <a:rPr lang="es" sz="1100">
                <a:solidFill>
                  <a:srgbClr val="000000"/>
                </a:solidFill>
                <a:highlight>
                  <a:srgbClr val="FFFFFF"/>
                </a:highlight>
              </a:rPr>
              <a:t>campo que permite identificar y localizar un registro de manera ágil y organizada.</a:t>
            </a:r>
            <a:endParaRPr sz="1100">
              <a:solidFill>
                <a:srgbClr val="000000"/>
              </a:solidFill>
              <a:highlight>
                <a:srgbClr val="FFFFFF"/>
              </a:highlight>
            </a:endParaRPr>
          </a:p>
          <a:p>
            <a:pPr indent="0" lvl="0" marL="0" rtl="0" algn="just">
              <a:spcBef>
                <a:spcPts val="1000"/>
              </a:spcBef>
              <a:spcAft>
                <a:spcPts val="0"/>
              </a:spcAft>
              <a:buNone/>
            </a:pPr>
            <a:r>
              <a:rPr lang="es" sz="1100">
                <a:solidFill>
                  <a:srgbClr val="000000"/>
                </a:solidFill>
                <a:highlight>
                  <a:srgbClr val="FFFFFF"/>
                </a:highlight>
              </a:rPr>
              <a:t>Cada uno de los registros se guarda en una posición física, que dependerá del espacio disponible en memoria masiva, de ahí que la distribución de los registros sea aleatoria dentro del soporte de almacenamiento. Para acceder a la posición física de un registro se utiliza una dirección o índice, no siendo necesario recorrer todo el fichero para encontrar un determinado registro.</a:t>
            </a:r>
            <a:endParaRPr sz="1100">
              <a:solidFill>
                <a:srgbClr val="000000"/>
              </a:solidFill>
              <a:highlight>
                <a:srgbClr val="FFFFFF"/>
              </a:highlight>
            </a:endParaRPr>
          </a:p>
          <a:p>
            <a:pPr indent="0" lvl="0" marL="0" rtl="0" algn="just">
              <a:spcBef>
                <a:spcPts val="0"/>
              </a:spcBef>
              <a:spcAft>
                <a:spcPts val="0"/>
              </a:spcAft>
              <a:buNone/>
            </a:pPr>
            <a:r>
              <a:rPr lang="es" sz="1100">
                <a:solidFill>
                  <a:srgbClr val="000000"/>
                </a:solidFill>
                <a:highlight>
                  <a:srgbClr val="FFFFFF"/>
                </a:highlight>
              </a:rPr>
              <a:t>A través de una transformación específica aplicada a la clave, se obtendrá la dirección  física </a:t>
            </a:r>
            <a:endParaRPr sz="1100">
              <a:solidFill>
                <a:srgbClr val="000000"/>
              </a:solidFill>
              <a:highlight>
                <a:srgbClr val="FFFFFF"/>
              </a:highlight>
            </a:endParaRPr>
          </a:p>
          <a:p>
            <a:pPr indent="0" lvl="0" marL="0" rtl="0" algn="just">
              <a:spcBef>
                <a:spcPts val="0"/>
              </a:spcBef>
              <a:spcAft>
                <a:spcPts val="0"/>
              </a:spcAft>
              <a:buNone/>
            </a:pPr>
            <a:r>
              <a:rPr lang="es" sz="1100">
                <a:solidFill>
                  <a:srgbClr val="000000"/>
                </a:solidFill>
                <a:highlight>
                  <a:srgbClr val="FFFFFF"/>
                </a:highlight>
              </a:rPr>
              <a:t>en la que se encuentra el registro. Según la forma de realizar esta transformación, existen </a:t>
            </a:r>
            <a:endParaRPr sz="1100">
              <a:solidFill>
                <a:srgbClr val="000000"/>
              </a:solidFill>
              <a:highlight>
                <a:srgbClr val="FFFFFF"/>
              </a:highlight>
            </a:endParaRPr>
          </a:p>
          <a:p>
            <a:pPr indent="0" lvl="0" marL="0" rtl="0" algn="just">
              <a:spcBef>
                <a:spcPts val="0"/>
              </a:spcBef>
              <a:spcAft>
                <a:spcPts val="0"/>
              </a:spcAft>
              <a:buNone/>
            </a:pPr>
            <a:r>
              <a:rPr lang="es" sz="1100">
                <a:solidFill>
                  <a:srgbClr val="000000"/>
                </a:solidFill>
                <a:highlight>
                  <a:srgbClr val="FFFFFF"/>
                </a:highlight>
              </a:rPr>
              <a:t>diferentes modos de acceso:</a:t>
            </a:r>
            <a:endParaRPr sz="1100">
              <a:solidFill>
                <a:srgbClr val="000000"/>
              </a:solidFill>
              <a:highlight>
                <a:srgbClr val="FFFFFF"/>
              </a:highlight>
            </a:endParaRPr>
          </a:p>
          <a:p>
            <a:pPr indent="0" lvl="0" marL="0" rtl="0" algn="just">
              <a:spcBef>
                <a:spcPts val="0"/>
              </a:spcBef>
              <a:spcAft>
                <a:spcPts val="0"/>
              </a:spcAft>
              <a:buNone/>
            </a:pPr>
            <a:r>
              <a:t/>
            </a:r>
            <a:endParaRPr sz="1100">
              <a:solidFill>
                <a:srgbClr val="000000"/>
              </a:solidFill>
              <a:highlight>
                <a:srgbClr val="FFFFFF"/>
              </a:highlight>
            </a:endParaRPr>
          </a:p>
          <a:p>
            <a:pPr indent="0" lvl="0" marL="0" rtl="0" algn="just">
              <a:spcBef>
                <a:spcPts val="0"/>
              </a:spcBef>
              <a:spcAft>
                <a:spcPts val="0"/>
              </a:spcAft>
              <a:buNone/>
            </a:pPr>
            <a:r>
              <a:t/>
            </a:r>
            <a:endParaRPr sz="1100">
              <a:solidFill>
                <a:srgbClr val="000000"/>
              </a:solidFill>
              <a:highlight>
                <a:srgbClr val="FFFFFF"/>
              </a:highlight>
            </a:endParaRPr>
          </a:p>
          <a:p>
            <a:pPr indent="0" lvl="0" marL="0" rtl="0" algn="just">
              <a:spcBef>
                <a:spcPts val="0"/>
              </a:spcBef>
              <a:spcAft>
                <a:spcPts val="0"/>
              </a:spcAft>
              <a:buNone/>
            </a:pPr>
            <a:r>
              <a:t/>
            </a:r>
            <a:endParaRPr sz="1100">
              <a:solidFill>
                <a:srgbClr val="000000"/>
              </a:solidFill>
              <a:highlight>
                <a:srgbClr val="FFFFFF"/>
              </a:highlight>
            </a:endParaRPr>
          </a:p>
          <a:p>
            <a:pPr indent="0" lvl="0" marL="0" rtl="0" algn="just">
              <a:spcBef>
                <a:spcPts val="0"/>
              </a:spcBef>
              <a:spcAft>
                <a:spcPts val="0"/>
              </a:spcAft>
              <a:buNone/>
            </a:pPr>
            <a:r>
              <a:rPr lang="es" sz="1100">
                <a:solidFill>
                  <a:srgbClr val="000000"/>
                </a:solidFill>
                <a:highlight>
                  <a:srgbClr val="FFFFFF"/>
                </a:highlight>
              </a:rPr>
              <a:t>En el acceso directo la clave coincide con la dirección, debiendo ser numérica y comprendida dentro del rango de valores de las direcciones. Es el método más rápido.</a:t>
            </a:r>
            <a:endParaRPr sz="1100">
              <a:solidFill>
                <a:srgbClr val="000000"/>
              </a:solidFill>
              <a:highlight>
                <a:srgbClr val="FFFFFF"/>
              </a:highlight>
            </a:endParaRPr>
          </a:p>
          <a:p>
            <a:pPr indent="0" lvl="0" marL="0" rtl="0" algn="just">
              <a:spcBef>
                <a:spcPts val="1000"/>
              </a:spcBef>
              <a:spcAft>
                <a:spcPts val="0"/>
              </a:spcAft>
              <a:buNone/>
            </a:pPr>
            <a:r>
              <a:rPr lang="es" sz="1100">
                <a:solidFill>
                  <a:srgbClr val="000000"/>
                </a:solidFill>
                <a:highlight>
                  <a:srgbClr val="FFFFFF"/>
                </a:highlight>
              </a:rPr>
              <a:t>La medida básica de posicionamiento del puntero en el fichero es el byte, dependiendo del tipo </a:t>
            </a:r>
            <a:endParaRPr sz="1100">
              <a:solidFill>
                <a:srgbClr val="000000"/>
              </a:solidFill>
              <a:highlight>
                <a:srgbClr val="FFFFFF"/>
              </a:highlight>
            </a:endParaRPr>
          </a:p>
          <a:p>
            <a:pPr indent="0" lvl="0" marL="0" rtl="0" algn="just">
              <a:spcBef>
                <a:spcPts val="0"/>
              </a:spcBef>
              <a:spcAft>
                <a:spcPts val="0"/>
              </a:spcAft>
              <a:buNone/>
            </a:pPr>
            <a:r>
              <a:rPr lang="es" sz="1100">
                <a:solidFill>
                  <a:srgbClr val="000000"/>
                </a:solidFill>
                <a:highlight>
                  <a:srgbClr val="FFFFFF"/>
                </a:highlight>
              </a:rPr>
              <a:t>de codificación de caracteres que empleemos (</a:t>
            </a:r>
            <a:r>
              <a:rPr b="1" lang="es" sz="1100">
                <a:solidFill>
                  <a:schemeClr val="accent5"/>
                </a:solidFill>
                <a:highlight>
                  <a:srgbClr val="FFFFFF"/>
                </a:highlight>
              </a:rPr>
              <a:t>Unicode, ANSI</a:t>
            </a:r>
            <a:r>
              <a:rPr lang="es" sz="1100">
                <a:solidFill>
                  <a:srgbClr val="000000"/>
                </a:solidFill>
                <a:highlight>
                  <a:srgbClr val="FFFFFF"/>
                </a:highlight>
              </a:rPr>
              <a:t>) se utilizarán 1 o 2 bytes por </a:t>
            </a:r>
            <a:endParaRPr sz="1100">
              <a:solidFill>
                <a:srgbClr val="000000"/>
              </a:solidFill>
              <a:highlight>
                <a:srgbClr val="FFFFFF"/>
              </a:highlight>
            </a:endParaRPr>
          </a:p>
          <a:p>
            <a:pPr indent="0" lvl="0" marL="0" rtl="0" algn="just">
              <a:spcBef>
                <a:spcPts val="0"/>
              </a:spcBef>
              <a:spcAft>
                <a:spcPts val="0"/>
              </a:spcAft>
              <a:buNone/>
            </a:pPr>
            <a:r>
              <a:rPr lang="es" sz="1100">
                <a:solidFill>
                  <a:srgbClr val="000000"/>
                </a:solidFill>
                <a:highlight>
                  <a:srgbClr val="FFFFFF"/>
                </a:highlight>
              </a:rPr>
              <a:t>carácter respectivamente. Teniendo esto en cuenta, el puntero avanzará de uno en uno </a:t>
            </a:r>
            <a:endParaRPr sz="1100">
              <a:solidFill>
                <a:srgbClr val="000000"/>
              </a:solidFill>
              <a:highlight>
                <a:srgbClr val="FFFFFF"/>
              </a:highlight>
            </a:endParaRPr>
          </a:p>
          <a:p>
            <a:pPr indent="0" lvl="0" marL="0" rtl="0" algn="just">
              <a:spcBef>
                <a:spcPts val="0"/>
              </a:spcBef>
              <a:spcAft>
                <a:spcPts val="0"/>
              </a:spcAft>
              <a:buNone/>
            </a:pPr>
            <a:r>
              <a:rPr lang="es" sz="1100">
                <a:solidFill>
                  <a:srgbClr val="000000"/>
                </a:solidFill>
                <a:highlight>
                  <a:srgbClr val="FFFFFF"/>
                </a:highlight>
              </a:rPr>
              <a:t>o de dos en dos bytes para poder leer o escribir cada caracteres.</a:t>
            </a:r>
            <a:endParaRPr sz="1100">
              <a:solidFill>
                <a:srgbClr val="000000"/>
              </a:solidFill>
              <a:highlight>
                <a:srgbClr val="FFFFFF"/>
              </a:highlight>
            </a:endParaRPr>
          </a:p>
          <a:p>
            <a:pPr indent="0" lvl="0" marL="0" rtl="0" algn="l">
              <a:spcBef>
                <a:spcPts val="1600"/>
              </a:spcBef>
              <a:spcAft>
                <a:spcPts val="0"/>
              </a:spcAft>
              <a:buNone/>
            </a:pPr>
            <a:r>
              <a:t/>
            </a:r>
            <a:endParaRPr sz="1000">
              <a:solidFill>
                <a:srgbClr val="4A4A4A"/>
              </a:solidFill>
              <a:highlight>
                <a:srgbClr val="FFFFFF"/>
              </a:highlight>
            </a:endParaRPr>
          </a:p>
          <a:p>
            <a:pPr indent="0" lvl="0" marL="0" rtl="0" algn="l">
              <a:spcBef>
                <a:spcPts val="1600"/>
              </a:spcBef>
              <a:spcAft>
                <a:spcPts val="0"/>
              </a:spcAft>
              <a:buNone/>
            </a:pPr>
            <a:r>
              <a:t/>
            </a:r>
            <a:endParaRPr b="1" sz="1100">
              <a:solidFill>
                <a:schemeClr val="accent5"/>
              </a:solidFill>
            </a:endParaRPr>
          </a:p>
          <a:p>
            <a:pPr indent="0" lvl="0" marL="0" rtl="0" algn="l">
              <a:spcBef>
                <a:spcPts val="1200"/>
              </a:spcBef>
              <a:spcAft>
                <a:spcPts val="0"/>
              </a:spcAft>
              <a:buNone/>
            </a:pPr>
            <a:r>
              <a:t/>
            </a:r>
            <a:endParaRPr sz="1100"/>
          </a:p>
          <a:p>
            <a:pPr indent="0" lvl="0" marL="0" rtl="0" algn="l">
              <a:spcBef>
                <a:spcPts val="1200"/>
              </a:spcBef>
              <a:spcAft>
                <a:spcPts val="0"/>
              </a:spcAft>
              <a:buNone/>
            </a:pPr>
            <a:r>
              <a:t/>
            </a:r>
            <a:endParaRPr sz="1100"/>
          </a:p>
          <a:p>
            <a:pPr indent="0" lvl="0" marL="0" rtl="0" algn="l">
              <a:spcBef>
                <a:spcPts val="1200"/>
              </a:spcBef>
              <a:spcAft>
                <a:spcPts val="1200"/>
              </a:spcAft>
              <a:buNone/>
            </a:pPr>
            <a:r>
              <a:t/>
            </a:r>
            <a:endParaRPr sz="1000">
              <a:solidFill>
                <a:srgbClr val="000000"/>
              </a:solidFill>
              <a:highlight>
                <a:srgbClr val="FFFFFF"/>
              </a:highlight>
              <a:latin typeface="Arial"/>
              <a:ea typeface="Arial"/>
              <a:cs typeface="Arial"/>
              <a:sym typeface="Arial"/>
            </a:endParaRPr>
          </a:p>
        </p:txBody>
      </p:sp>
      <p:pic>
        <p:nvPicPr>
          <p:cNvPr id="111" name="Google Shape;111;p17"/>
          <p:cNvPicPr preferRelativeResize="0"/>
          <p:nvPr/>
        </p:nvPicPr>
        <p:blipFill>
          <a:blip r:embed="rId3">
            <a:alphaModFix/>
          </a:blip>
          <a:stretch>
            <a:fillRect/>
          </a:stretch>
        </p:blipFill>
        <p:spPr>
          <a:xfrm>
            <a:off x="6634825" y="2373425"/>
            <a:ext cx="1413599" cy="1160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idx="1" type="body"/>
          </p:nvPr>
        </p:nvSpPr>
        <p:spPr>
          <a:xfrm>
            <a:off x="433350" y="197100"/>
            <a:ext cx="8277300" cy="4590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rPr>
              <a:t>Ficheros de Marcas</a:t>
            </a:r>
            <a:endParaRPr b="1" sz="2000">
              <a:solidFill>
                <a:schemeClr val="dk1"/>
              </a:solidFill>
            </a:endParaRPr>
          </a:p>
          <a:p>
            <a:pPr indent="0" lvl="0" marL="0" rtl="0" algn="l">
              <a:lnSpc>
                <a:spcPct val="100000"/>
              </a:lnSpc>
              <a:spcBef>
                <a:spcPts val="0"/>
              </a:spcBef>
              <a:spcAft>
                <a:spcPts val="0"/>
              </a:spcAft>
              <a:buNone/>
            </a:pPr>
            <a:r>
              <a:t/>
            </a:r>
            <a:endParaRPr b="1" sz="500">
              <a:solidFill>
                <a:schemeClr val="accent5"/>
              </a:solidFill>
            </a:endParaRPr>
          </a:p>
          <a:p>
            <a:pPr indent="0" lvl="0" marL="0" rtl="0" algn="l">
              <a:lnSpc>
                <a:spcPct val="136363"/>
              </a:lnSpc>
              <a:spcBef>
                <a:spcPts val="500"/>
              </a:spcBef>
              <a:spcAft>
                <a:spcPts val="0"/>
              </a:spcAft>
              <a:buNone/>
            </a:pPr>
            <a:r>
              <a:rPr lang="es" sz="1100">
                <a:solidFill>
                  <a:srgbClr val="000000"/>
                </a:solidFill>
                <a:highlight>
                  <a:srgbClr val="FFFFFF"/>
                </a:highlight>
              </a:rPr>
              <a:t>Los archivos de marcas (</a:t>
            </a:r>
            <a:r>
              <a:rPr b="1" lang="es" sz="1100">
                <a:solidFill>
                  <a:schemeClr val="accent5"/>
                </a:solidFill>
                <a:highlight>
                  <a:srgbClr val="FFFFFF"/>
                </a:highlight>
              </a:rPr>
              <a:t>*.markup</a:t>
            </a:r>
            <a:r>
              <a:rPr lang="es" sz="1100">
                <a:solidFill>
                  <a:srgbClr val="000000"/>
                </a:solidFill>
                <a:highlight>
                  <a:srgbClr val="FFFFFF"/>
                </a:highlight>
              </a:rPr>
              <a:t>) sólo contienen datos de marcas en forma de comentarios. Puede optar por guardar datos de marcas como archivos de marcas individuales, sin los datos correspondientes al archivo de modelo o dibujo, con lo que los archivos serán de menor tamaño.</a:t>
            </a:r>
            <a:endParaRPr sz="1100">
              <a:solidFill>
                <a:srgbClr val="000000"/>
              </a:solidFill>
              <a:highlight>
                <a:srgbClr val="FFFFFF"/>
              </a:highlight>
            </a:endParaRPr>
          </a:p>
          <a:p>
            <a:pPr indent="0" lvl="0" marL="0" rtl="0" algn="l">
              <a:lnSpc>
                <a:spcPct val="136363"/>
              </a:lnSpc>
              <a:spcBef>
                <a:spcPts val="500"/>
              </a:spcBef>
              <a:spcAft>
                <a:spcPts val="0"/>
              </a:spcAft>
              <a:buNone/>
            </a:pPr>
            <a:r>
              <a:rPr lang="es" sz="1100">
                <a:solidFill>
                  <a:srgbClr val="000000"/>
                </a:solidFill>
                <a:highlight>
                  <a:srgbClr val="FFFFFF"/>
                </a:highlight>
              </a:rPr>
              <a:t>Los archivos de marcas resultan de utilidad cuando se necesitan muchas personas para revisar un archivo. Por ejemplo, los revisores pueden agregar comentarios y enviarle sólo un archivo de marcas. Para ver los comentarios, puede abrir su versión del modelo y luego abrir cada archivo de marcas individual. Los comentarios aparecen en el panel Marcas.</a:t>
            </a:r>
            <a:endParaRPr sz="1100">
              <a:solidFill>
                <a:srgbClr val="000000"/>
              </a:solidFill>
              <a:highlight>
                <a:srgbClr val="FFFFFF"/>
              </a:highlight>
            </a:endParaRPr>
          </a:p>
          <a:p>
            <a:pPr indent="0" lvl="0" marL="0" rtl="0" algn="l">
              <a:spcBef>
                <a:spcPts val="600"/>
              </a:spcBef>
              <a:spcAft>
                <a:spcPts val="0"/>
              </a:spcAft>
              <a:buNone/>
            </a:pPr>
            <a:r>
              <a:rPr lang="es" sz="1100">
                <a:solidFill>
                  <a:srgbClr val="000000"/>
                </a:solidFill>
                <a:highlight>
                  <a:srgbClr val="FFFFFF"/>
                </a:highlight>
              </a:rPr>
              <a:t>Los archivos de marcas tienen las siguientes características:</a:t>
            </a:r>
            <a:endParaRPr sz="1100">
              <a:solidFill>
                <a:srgbClr val="000000"/>
              </a:solidFill>
              <a:highlight>
                <a:srgbClr val="FFFFFF"/>
              </a:highlight>
            </a:endParaRPr>
          </a:p>
          <a:p>
            <a:pPr indent="-298450" lvl="0" marL="609600" rtl="0" algn="l">
              <a:spcBef>
                <a:spcPts val="1900"/>
              </a:spcBef>
              <a:spcAft>
                <a:spcPts val="0"/>
              </a:spcAft>
              <a:buClr>
                <a:schemeClr val="accent5"/>
              </a:buClr>
              <a:buSzPts val="1100"/>
              <a:buFont typeface="Roboto"/>
              <a:buChar char="●"/>
            </a:pPr>
            <a:r>
              <a:rPr lang="es" sz="1100">
                <a:solidFill>
                  <a:srgbClr val="000000"/>
                </a:solidFill>
                <a:highlight>
                  <a:srgbClr val="FFFFFF"/>
                </a:highlight>
              </a:rPr>
              <a:t>Debe abrir el archivo del modelo o del dibujo relacionado con los datos de marcas antes de abrir el archivo de marcas propiamente dicho.</a:t>
            </a:r>
            <a:endParaRPr sz="1100">
              <a:solidFill>
                <a:srgbClr val="000000"/>
              </a:solidFill>
              <a:highlight>
                <a:srgbClr val="FFFFFF"/>
              </a:highlight>
            </a:endParaRPr>
          </a:p>
          <a:p>
            <a:pPr indent="-298450" lvl="0" marL="609600" rtl="0" algn="l">
              <a:spcBef>
                <a:spcPts val="0"/>
              </a:spcBef>
              <a:spcAft>
                <a:spcPts val="0"/>
              </a:spcAft>
              <a:buClr>
                <a:schemeClr val="accent5"/>
              </a:buClr>
              <a:buSzPts val="1100"/>
              <a:buFont typeface="Roboto"/>
              <a:buChar char="●"/>
            </a:pPr>
            <a:r>
              <a:rPr lang="es" sz="1100">
                <a:solidFill>
                  <a:srgbClr val="000000"/>
                </a:solidFill>
                <a:highlight>
                  <a:srgbClr val="FFFFFF"/>
                </a:highlight>
              </a:rPr>
              <a:t>Si agrega datos de marcas a un archivo de un modelo o de un dibujo y luego abre un archivo de marcas creado previamente (para ese mismo archivo de modelo o de dibujo), los datos del archivo de marcas sobrescriben cualquier comentario preexistente en el archivo de modelo o de dibujo que tenga el mismo nombre.</a:t>
            </a:r>
            <a:endParaRPr sz="1100">
              <a:solidFill>
                <a:srgbClr val="000000"/>
              </a:solidFill>
              <a:highlight>
                <a:srgbClr val="FFFFFF"/>
              </a:highlight>
            </a:endParaRPr>
          </a:p>
          <a:p>
            <a:pPr indent="-298450" lvl="0" marL="609600" rtl="0" algn="l">
              <a:spcBef>
                <a:spcPts val="0"/>
              </a:spcBef>
              <a:spcAft>
                <a:spcPts val="0"/>
              </a:spcAft>
              <a:buClr>
                <a:schemeClr val="accent5"/>
              </a:buClr>
              <a:buSzPts val="1100"/>
              <a:buFont typeface="Roboto"/>
              <a:buChar char="●"/>
            </a:pPr>
            <a:r>
              <a:rPr lang="es" sz="1100">
                <a:solidFill>
                  <a:srgbClr val="000000"/>
                </a:solidFill>
                <a:highlight>
                  <a:srgbClr val="FFFFFF"/>
                </a:highlight>
              </a:rPr>
              <a:t>Si desea guardar los datos de marcas tanto en el archivo de modelo o de dibujo como en el archivo de marcas, debe guardar los archivos por separado.</a:t>
            </a:r>
            <a:endParaRPr sz="1100">
              <a:solidFill>
                <a:srgbClr val="000000"/>
              </a:solidFill>
              <a:highlight>
                <a:srgbClr val="FFFFFF"/>
              </a:highlight>
            </a:endParaRPr>
          </a:p>
          <a:p>
            <a:pPr indent="0" lvl="0" marL="0" rtl="0" algn="just">
              <a:spcBef>
                <a:spcPts val="1600"/>
              </a:spcBef>
              <a:spcAft>
                <a:spcPts val="0"/>
              </a:spcAft>
              <a:buNone/>
            </a:pPr>
            <a:r>
              <a:t/>
            </a:r>
            <a:endParaRPr sz="1100">
              <a:solidFill>
                <a:srgbClr val="000000"/>
              </a:solidFill>
              <a:highlight>
                <a:srgbClr val="FFFFFF"/>
              </a:highlight>
            </a:endParaRPr>
          </a:p>
          <a:p>
            <a:pPr indent="0" lvl="0" marL="0" rtl="0" algn="l">
              <a:spcBef>
                <a:spcPts val="1000"/>
              </a:spcBef>
              <a:spcAft>
                <a:spcPts val="0"/>
              </a:spcAft>
              <a:buNone/>
            </a:pPr>
            <a:r>
              <a:t/>
            </a:r>
            <a:endParaRPr sz="1100"/>
          </a:p>
          <a:p>
            <a:pPr indent="0" lvl="0" marL="0" rtl="0" algn="l">
              <a:spcBef>
                <a:spcPts val="1200"/>
              </a:spcBef>
              <a:spcAft>
                <a:spcPts val="0"/>
              </a:spcAft>
              <a:buNone/>
            </a:pPr>
            <a:r>
              <a:t/>
            </a:r>
            <a:endParaRPr sz="1100"/>
          </a:p>
          <a:p>
            <a:pPr indent="0" lvl="0" marL="0" rtl="0" algn="l">
              <a:spcBef>
                <a:spcPts val="1600"/>
              </a:spcBef>
              <a:spcAft>
                <a:spcPts val="0"/>
              </a:spcAft>
              <a:buNone/>
            </a:pPr>
            <a:r>
              <a:t/>
            </a:r>
            <a:endParaRPr sz="1000">
              <a:solidFill>
                <a:srgbClr val="4A4A4A"/>
              </a:solidFill>
              <a:highlight>
                <a:srgbClr val="FFFFFF"/>
              </a:highlight>
              <a:latin typeface="Arial"/>
              <a:ea typeface="Arial"/>
              <a:cs typeface="Arial"/>
              <a:sym typeface="Arial"/>
            </a:endParaRPr>
          </a:p>
          <a:p>
            <a:pPr indent="0" lvl="0" marL="0" rtl="0" algn="l">
              <a:spcBef>
                <a:spcPts val="1600"/>
              </a:spcBef>
              <a:spcAft>
                <a:spcPts val="1200"/>
              </a:spcAft>
              <a:buNone/>
            </a:pPr>
            <a:r>
              <a:t/>
            </a:r>
            <a:endParaRPr sz="1000">
              <a:solidFill>
                <a:srgbClr val="000000"/>
              </a:solidFill>
              <a:highlight>
                <a:srgbClr val="FFFFFF"/>
              </a:highlight>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9"/>
          <p:cNvSpPr txBox="1"/>
          <p:nvPr>
            <p:ph idx="1" type="body"/>
          </p:nvPr>
        </p:nvSpPr>
        <p:spPr>
          <a:xfrm>
            <a:off x="311700" y="233475"/>
            <a:ext cx="8520600" cy="4527900"/>
          </a:xfrm>
          <a:prstGeom prst="rect">
            <a:avLst/>
          </a:prstGeom>
        </p:spPr>
        <p:txBody>
          <a:bodyPr anchorCtr="0" anchor="t" bIns="91425" lIns="91425" spcFirstLastPara="1" rIns="91425" wrap="square" tIns="91425">
            <a:normAutofit fontScale="25000" lnSpcReduction="10000"/>
          </a:bodyPr>
          <a:lstStyle/>
          <a:p>
            <a:pPr indent="0" lvl="0" marL="0" rtl="0" algn="l">
              <a:spcBef>
                <a:spcPts val="0"/>
              </a:spcBef>
              <a:spcAft>
                <a:spcPts val="0"/>
              </a:spcAft>
              <a:buNone/>
            </a:pPr>
            <a:r>
              <a:rPr b="1" lang="es" sz="8007">
                <a:solidFill>
                  <a:schemeClr val="dk1"/>
                </a:solidFill>
                <a:highlight>
                  <a:srgbClr val="FFFFFF"/>
                </a:highlight>
              </a:rPr>
              <a:t>Ficheros Secuenciales Indexados</a:t>
            </a:r>
            <a:endParaRPr b="1" sz="8007">
              <a:solidFill>
                <a:schemeClr val="dk1"/>
              </a:solidFill>
              <a:highlight>
                <a:srgbClr val="FFFFFF"/>
              </a:highlight>
            </a:endParaRPr>
          </a:p>
          <a:p>
            <a:pPr indent="0" lvl="0" marL="0" rtl="0" algn="l">
              <a:spcBef>
                <a:spcPts val="0"/>
              </a:spcBef>
              <a:spcAft>
                <a:spcPts val="0"/>
              </a:spcAft>
              <a:buNone/>
            </a:pPr>
            <a:br>
              <a:rPr b="1" lang="es" sz="4407">
                <a:solidFill>
                  <a:srgbClr val="00A2BD"/>
                </a:solidFill>
                <a:highlight>
                  <a:srgbClr val="FFFFFF"/>
                </a:highlight>
              </a:rPr>
            </a:br>
            <a:r>
              <a:rPr lang="es" sz="4407">
                <a:solidFill>
                  <a:srgbClr val="000000"/>
                </a:solidFill>
                <a:highlight>
                  <a:srgbClr val="FFFFFF"/>
                </a:highlight>
              </a:rPr>
              <a:t>También llamados parcialmente indexados, al igual que en los ficheros indexados existe una </a:t>
            </a:r>
            <a:r>
              <a:rPr b="1" lang="es" sz="4407">
                <a:solidFill>
                  <a:schemeClr val="accent5"/>
                </a:solidFill>
                <a:highlight>
                  <a:srgbClr val="FFFFFF"/>
                </a:highlight>
              </a:rPr>
              <a:t>zona de índices</a:t>
            </a:r>
            <a:r>
              <a:rPr lang="es" sz="4407">
                <a:solidFill>
                  <a:srgbClr val="000000"/>
                </a:solidFill>
                <a:highlight>
                  <a:srgbClr val="FFFFFF"/>
                </a:highlight>
              </a:rPr>
              <a:t> y otra </a:t>
            </a:r>
            <a:r>
              <a:rPr b="1" lang="es" sz="4407">
                <a:solidFill>
                  <a:schemeClr val="accent5"/>
                </a:solidFill>
                <a:highlight>
                  <a:srgbClr val="FFFFFF"/>
                </a:highlight>
              </a:rPr>
              <a:t>zona de registros de datos</a:t>
            </a:r>
            <a:r>
              <a:rPr lang="es" sz="4407">
                <a:solidFill>
                  <a:srgbClr val="000000"/>
                </a:solidFill>
                <a:highlight>
                  <a:srgbClr val="FFFFFF"/>
                </a:highlight>
              </a:rPr>
              <a:t>, pero esta última se encuentra dividida en </a:t>
            </a:r>
            <a:r>
              <a:rPr b="1" lang="es" sz="4407">
                <a:solidFill>
                  <a:schemeClr val="accent5"/>
                </a:solidFill>
                <a:highlight>
                  <a:srgbClr val="FFFFFF"/>
                </a:highlight>
              </a:rPr>
              <a:t>segmentos</a:t>
            </a:r>
            <a:r>
              <a:rPr lang="es" sz="4407">
                <a:solidFill>
                  <a:srgbClr val="000000"/>
                </a:solidFill>
                <a:highlight>
                  <a:srgbClr val="FFFFFF"/>
                </a:highlight>
              </a:rPr>
              <a:t> (bloques de registros) ordenados.</a:t>
            </a:r>
            <a:endParaRPr sz="4407">
              <a:solidFill>
                <a:srgbClr val="000000"/>
              </a:solidFill>
              <a:highlight>
                <a:srgbClr val="FFFFFF"/>
              </a:highlight>
            </a:endParaRPr>
          </a:p>
          <a:p>
            <a:pPr indent="0" lvl="0" marL="0" rtl="0" algn="l">
              <a:spcBef>
                <a:spcPts val="0"/>
              </a:spcBef>
              <a:spcAft>
                <a:spcPts val="0"/>
              </a:spcAft>
              <a:buNone/>
            </a:pPr>
            <a:r>
              <a:rPr lang="es" sz="4407">
                <a:solidFill>
                  <a:srgbClr val="000000"/>
                </a:solidFill>
                <a:highlight>
                  <a:srgbClr val="FFFFFF"/>
                </a:highlight>
              </a:rPr>
              <a:t>Esta organización es muy utilizada, tanto para procesos en los que intervienen pocos registros como para aquellos en los que se maneja el fichero completo.</a:t>
            </a:r>
            <a:br>
              <a:rPr lang="es" sz="4407">
                <a:solidFill>
                  <a:srgbClr val="4A4A4A"/>
                </a:solidFill>
                <a:highlight>
                  <a:srgbClr val="FFFFFF"/>
                </a:highlight>
              </a:rPr>
            </a:br>
            <a:endParaRPr sz="4407">
              <a:solidFill>
                <a:schemeClr val="accent5"/>
              </a:solidFill>
              <a:highlight>
                <a:srgbClr val="FFFFFF"/>
              </a:highlight>
            </a:endParaRPr>
          </a:p>
          <a:p>
            <a:pPr indent="0" lvl="0" marL="0" rtl="0" algn="l">
              <a:spcBef>
                <a:spcPts val="0"/>
              </a:spcBef>
              <a:spcAft>
                <a:spcPts val="0"/>
              </a:spcAft>
              <a:buNone/>
            </a:pPr>
            <a:r>
              <a:rPr b="1" lang="es" sz="8007">
                <a:solidFill>
                  <a:schemeClr val="dk1"/>
                </a:solidFill>
                <a:highlight>
                  <a:srgbClr val="FFFFFF"/>
                </a:highlight>
              </a:rPr>
              <a:t>Ficheros de Acceso Calculado o Hash</a:t>
            </a:r>
            <a:endParaRPr b="1" sz="8007">
              <a:solidFill>
                <a:schemeClr val="dk1"/>
              </a:solidFill>
              <a:highlight>
                <a:srgbClr val="FFFFFF"/>
              </a:highlight>
            </a:endParaRPr>
          </a:p>
          <a:p>
            <a:pPr indent="0" lvl="0" marL="0" rtl="0" algn="l">
              <a:spcBef>
                <a:spcPts val="0"/>
              </a:spcBef>
              <a:spcAft>
                <a:spcPts val="0"/>
              </a:spcAft>
              <a:buNone/>
            </a:pPr>
            <a:br>
              <a:rPr b="1" lang="es" sz="4407">
                <a:solidFill>
                  <a:srgbClr val="00A2BD"/>
                </a:solidFill>
                <a:highlight>
                  <a:srgbClr val="FFFFFF"/>
                </a:highlight>
              </a:rPr>
            </a:br>
            <a:r>
              <a:rPr lang="es" sz="4407">
                <a:solidFill>
                  <a:srgbClr val="000000"/>
                </a:solidFill>
                <a:highlight>
                  <a:srgbClr val="FFFFFF"/>
                </a:highlight>
              </a:rPr>
              <a:t>La técnica del acceso calculado o </a:t>
            </a:r>
            <a:r>
              <a:rPr b="1" lang="es" sz="4407">
                <a:solidFill>
                  <a:schemeClr val="accent5"/>
                </a:solidFill>
                <a:highlight>
                  <a:srgbClr val="FFFFFF"/>
                </a:highlight>
              </a:rPr>
              <a:t>hash</a:t>
            </a:r>
            <a:r>
              <a:rPr lang="es" sz="4407">
                <a:solidFill>
                  <a:srgbClr val="000000"/>
                </a:solidFill>
                <a:highlight>
                  <a:srgbClr val="FFFFFF"/>
                </a:highlight>
              </a:rPr>
              <a:t>, permite accesos más rápidos, ya que en lugar de consultar una tabla, se utiliza una transformación o función matemática (función de hashing) conocida, que a partir de la clave genera la dirección de cada registro del archivo.</a:t>
            </a:r>
            <a:endParaRPr sz="4407">
              <a:solidFill>
                <a:srgbClr val="000000"/>
              </a:solidFill>
              <a:highlight>
                <a:srgbClr val="FFFFFF"/>
              </a:highlight>
            </a:endParaRPr>
          </a:p>
          <a:p>
            <a:pPr indent="0" lvl="0" marL="0" rtl="0" algn="l">
              <a:spcBef>
                <a:spcPts val="0"/>
              </a:spcBef>
              <a:spcAft>
                <a:spcPts val="0"/>
              </a:spcAft>
              <a:buNone/>
            </a:pPr>
            <a:br>
              <a:rPr lang="es" sz="4407">
                <a:solidFill>
                  <a:srgbClr val="000000"/>
                </a:solidFill>
                <a:highlight>
                  <a:srgbClr val="FFFFFF"/>
                </a:highlight>
              </a:rPr>
            </a:br>
            <a:r>
              <a:rPr lang="es" sz="4407">
                <a:solidFill>
                  <a:srgbClr val="000000"/>
                </a:solidFill>
                <a:highlight>
                  <a:srgbClr val="FFFFFF"/>
                </a:highlight>
              </a:rPr>
              <a:t>El mayor problema que presenta este tipo de ficheros es que a partir de diferentes claves se obtenga la misma dirección al aplicar la función matemática o transformación. A este problema se le denomina </a:t>
            </a:r>
            <a:r>
              <a:rPr b="1" lang="es" sz="4407">
                <a:solidFill>
                  <a:schemeClr val="accent5"/>
                </a:solidFill>
                <a:highlight>
                  <a:srgbClr val="FFFFFF"/>
                </a:highlight>
              </a:rPr>
              <a:t>colisión</a:t>
            </a:r>
            <a:r>
              <a:rPr lang="es" sz="4407">
                <a:solidFill>
                  <a:srgbClr val="000000"/>
                </a:solidFill>
                <a:highlight>
                  <a:srgbClr val="FFFFFF"/>
                </a:highlight>
              </a:rPr>
              <a:t>, y las claves que generan la misma dirección se conocen por </a:t>
            </a:r>
            <a:r>
              <a:rPr b="1" lang="es" sz="4407">
                <a:solidFill>
                  <a:schemeClr val="accent5"/>
                </a:solidFill>
                <a:highlight>
                  <a:srgbClr val="FFFFFF"/>
                </a:highlight>
              </a:rPr>
              <a:t>sinónimos</a:t>
            </a:r>
            <a:r>
              <a:rPr lang="es" sz="4407">
                <a:solidFill>
                  <a:srgbClr val="000000"/>
                </a:solidFill>
                <a:highlight>
                  <a:srgbClr val="FFFFFF"/>
                </a:highlight>
              </a:rPr>
              <a:t>. Para resolver este problema se aplican diferentes métodos, como tener un bloque de excedentes o zona de sinónimos, o crear un archivo de sinónimos, etc.</a:t>
            </a:r>
            <a:endParaRPr sz="4407">
              <a:solidFill>
                <a:srgbClr val="000000"/>
              </a:solidFill>
              <a:highlight>
                <a:srgbClr val="FFFFFF"/>
              </a:highlight>
            </a:endParaRPr>
          </a:p>
          <a:p>
            <a:pPr indent="0" lvl="0" marL="0" rtl="0" algn="l">
              <a:spcBef>
                <a:spcPts val="0"/>
              </a:spcBef>
              <a:spcAft>
                <a:spcPts val="0"/>
              </a:spcAft>
              <a:buNone/>
            </a:pPr>
            <a:r>
              <a:rPr lang="es" sz="4407">
                <a:solidFill>
                  <a:srgbClr val="000000"/>
                </a:solidFill>
                <a:highlight>
                  <a:srgbClr val="FFFFFF"/>
                </a:highlight>
              </a:rPr>
              <a:t>Para llevar a cabo la transformación existen multitud de métodos, siendo algunos:</a:t>
            </a:r>
            <a:endParaRPr sz="4407">
              <a:solidFill>
                <a:srgbClr val="000000"/>
              </a:solidFill>
              <a:highlight>
                <a:srgbClr val="FFFFFF"/>
              </a:highlight>
            </a:endParaRPr>
          </a:p>
          <a:p>
            <a:pPr indent="0" lvl="0" marL="0" rtl="0" algn="l">
              <a:spcBef>
                <a:spcPts val="0"/>
              </a:spcBef>
              <a:spcAft>
                <a:spcPts val="0"/>
              </a:spcAft>
              <a:buNone/>
            </a:pPr>
            <a:r>
              <a:t/>
            </a:r>
            <a:endParaRPr sz="4407">
              <a:solidFill>
                <a:srgbClr val="000000"/>
              </a:solidFill>
              <a:highlight>
                <a:srgbClr val="FFFFFF"/>
              </a:highlight>
            </a:endParaRPr>
          </a:p>
          <a:p>
            <a:pPr indent="-298572" lvl="0" marL="457200" rtl="0" algn="l">
              <a:spcBef>
                <a:spcPts val="0"/>
              </a:spcBef>
              <a:spcAft>
                <a:spcPts val="0"/>
              </a:spcAft>
              <a:buClr>
                <a:srgbClr val="000000"/>
              </a:buClr>
              <a:buSzPct val="100000"/>
              <a:buChar char="●"/>
            </a:pPr>
            <a:r>
              <a:rPr b="1" lang="es" sz="4407">
                <a:solidFill>
                  <a:schemeClr val="accent5"/>
                </a:solidFill>
                <a:highlight>
                  <a:srgbClr val="FFFFFF"/>
                </a:highlight>
              </a:rPr>
              <a:t>Módulo:</a:t>
            </a:r>
            <a:r>
              <a:rPr lang="es" sz="4407">
                <a:solidFill>
                  <a:schemeClr val="accent5"/>
                </a:solidFill>
                <a:highlight>
                  <a:srgbClr val="FFFFFF"/>
                </a:highlight>
              </a:rPr>
              <a:t> </a:t>
            </a:r>
            <a:r>
              <a:rPr lang="es" sz="4407">
                <a:solidFill>
                  <a:srgbClr val="000000"/>
                </a:solidFill>
                <a:highlight>
                  <a:srgbClr val="FFFFFF"/>
                </a:highlight>
              </a:rPr>
              <a:t>La dirección será igual al resto de la división entera entre la clave y el número de registros</a:t>
            </a:r>
            <a:endParaRPr sz="4407">
              <a:solidFill>
                <a:srgbClr val="000000"/>
              </a:solidFill>
              <a:highlight>
                <a:srgbClr val="FFFFFF"/>
              </a:highlight>
            </a:endParaRPr>
          </a:p>
          <a:p>
            <a:pPr indent="-298572" lvl="0" marL="457200" rtl="0" algn="l">
              <a:spcBef>
                <a:spcPts val="0"/>
              </a:spcBef>
              <a:spcAft>
                <a:spcPts val="0"/>
              </a:spcAft>
              <a:buClr>
                <a:srgbClr val="000000"/>
              </a:buClr>
              <a:buSzPct val="100000"/>
              <a:buChar char="●"/>
            </a:pPr>
            <a:r>
              <a:rPr b="1" lang="es" sz="4407">
                <a:solidFill>
                  <a:schemeClr val="accent5"/>
                </a:solidFill>
                <a:highlight>
                  <a:srgbClr val="FFFFFF"/>
                </a:highlight>
              </a:rPr>
              <a:t>Extracción:</a:t>
            </a:r>
            <a:r>
              <a:rPr lang="es" sz="4407">
                <a:solidFill>
                  <a:srgbClr val="000000"/>
                </a:solidFill>
                <a:highlight>
                  <a:srgbClr val="FFFFFF"/>
                </a:highlight>
              </a:rPr>
              <a:t> La dirección será igual a una parte de las cifras que se extraen de la clave</a:t>
            </a:r>
            <a:endParaRPr sz="4657">
              <a:solidFill>
                <a:srgbClr val="00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0"/>
          <p:cNvSpPr txBox="1"/>
          <p:nvPr>
            <p:ph idx="1" type="body"/>
          </p:nvPr>
        </p:nvSpPr>
        <p:spPr>
          <a:xfrm>
            <a:off x="277025" y="197575"/>
            <a:ext cx="8277300" cy="3199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s" sz="2000">
                <a:solidFill>
                  <a:schemeClr val="dk1"/>
                </a:solidFill>
                <a:highlight>
                  <a:srgbClr val="FFFFFF"/>
                </a:highlight>
              </a:rPr>
              <a:t>Ficheros permanentes</a:t>
            </a:r>
            <a:endParaRPr b="1" sz="2000">
              <a:solidFill>
                <a:schemeClr val="dk1"/>
              </a:solidFill>
              <a:highlight>
                <a:srgbClr val="FFFFFF"/>
              </a:highlight>
            </a:endParaRPr>
          </a:p>
          <a:p>
            <a:pPr indent="0" lvl="0" marL="0" rtl="0" algn="l">
              <a:lnSpc>
                <a:spcPct val="100000"/>
              </a:lnSpc>
              <a:spcBef>
                <a:spcPts val="0"/>
              </a:spcBef>
              <a:spcAft>
                <a:spcPts val="0"/>
              </a:spcAft>
              <a:buNone/>
            </a:pPr>
            <a:r>
              <a:t/>
            </a:r>
            <a:endParaRPr b="1" sz="500">
              <a:solidFill>
                <a:schemeClr val="dk1"/>
              </a:solidFill>
              <a:highlight>
                <a:srgbClr val="FFFFFF"/>
              </a:highlight>
            </a:endParaRPr>
          </a:p>
          <a:p>
            <a:pPr indent="0" lvl="0" marL="0" rtl="0" algn="l">
              <a:lnSpc>
                <a:spcPct val="100000"/>
              </a:lnSpc>
              <a:spcBef>
                <a:spcPts val="0"/>
              </a:spcBef>
              <a:spcAft>
                <a:spcPts val="0"/>
              </a:spcAft>
              <a:buNone/>
            </a:pPr>
            <a:r>
              <a:rPr lang="es" sz="1100">
                <a:solidFill>
                  <a:srgbClr val="000000"/>
                </a:solidFill>
                <a:highlight>
                  <a:srgbClr val="FFFFFF"/>
                </a:highlight>
              </a:rPr>
              <a:t>Contienen información relevante para una aplicación. Es decir, los datos necesarios para el funcionamiento de ésta. Tienen un periodo de permanencia en el sistema amplio. Estos se subdividen en:</a:t>
            </a:r>
            <a:endParaRPr sz="1100">
              <a:solidFill>
                <a:srgbClr val="000000"/>
              </a:solidFill>
              <a:highlight>
                <a:srgbClr val="FFFFFF"/>
              </a:highlight>
            </a:endParaRPr>
          </a:p>
          <a:p>
            <a:pPr indent="0" lvl="0" marL="0" rtl="0" algn="l">
              <a:lnSpc>
                <a:spcPct val="100000"/>
              </a:lnSpc>
              <a:spcBef>
                <a:spcPts val="0"/>
              </a:spcBef>
              <a:spcAft>
                <a:spcPts val="0"/>
              </a:spcAft>
              <a:buNone/>
            </a:pPr>
            <a:r>
              <a:t/>
            </a:r>
            <a:endParaRPr sz="1100">
              <a:solidFill>
                <a:srgbClr val="000000"/>
              </a:solidFill>
              <a:highlight>
                <a:srgbClr val="FFFFFF"/>
              </a:highlight>
            </a:endParaRPr>
          </a:p>
          <a:p>
            <a:pPr indent="-298450" lvl="0" marL="457200" rtl="0" algn="l">
              <a:lnSpc>
                <a:spcPct val="100000"/>
              </a:lnSpc>
              <a:spcBef>
                <a:spcPts val="0"/>
              </a:spcBef>
              <a:spcAft>
                <a:spcPts val="0"/>
              </a:spcAft>
              <a:buClr>
                <a:srgbClr val="000000"/>
              </a:buClr>
              <a:buSzPts val="1100"/>
              <a:buFont typeface="Arial"/>
              <a:buChar char="●"/>
            </a:pPr>
            <a:r>
              <a:rPr b="1" lang="es" sz="1100">
                <a:solidFill>
                  <a:schemeClr val="accent5"/>
                </a:solidFill>
                <a:highlight>
                  <a:srgbClr val="FFFFFF"/>
                </a:highlight>
              </a:rPr>
              <a:t>Ficheros maestros:</a:t>
            </a:r>
            <a:r>
              <a:rPr lang="es" sz="1100">
                <a:solidFill>
                  <a:srgbClr val="000000"/>
                </a:solidFill>
                <a:highlight>
                  <a:srgbClr val="FFFFFF"/>
                </a:highlight>
              </a:rPr>
              <a:t> contienen el estado actual de los datos que pueden modificarse desde la aplicación. Es la parte central de la aplicación, su núcleo. </a:t>
            </a:r>
            <a:r>
              <a:rPr lang="es" sz="1100">
                <a:solidFill>
                  <a:schemeClr val="dk1"/>
                </a:solidFill>
                <a:highlight>
                  <a:srgbClr val="FFFFFF"/>
                </a:highlight>
              </a:rPr>
              <a:t>EJ:</a:t>
            </a:r>
            <a:r>
              <a:rPr lang="es" sz="1100">
                <a:solidFill>
                  <a:srgbClr val="000000"/>
                </a:solidFill>
                <a:highlight>
                  <a:srgbClr val="FFFFFF"/>
                </a:highlight>
              </a:rPr>
              <a:t> Podría ser un archivo con los datos de los usuarios de una plataforma educativa.</a:t>
            </a:r>
            <a:endParaRPr sz="1100">
              <a:solidFill>
                <a:srgbClr val="000000"/>
              </a:solidFill>
              <a:highlight>
                <a:srgbClr val="FFFFFF"/>
              </a:highlight>
            </a:endParaRPr>
          </a:p>
          <a:p>
            <a:pPr indent="-298450" lvl="0" marL="457200" rtl="0" algn="l">
              <a:lnSpc>
                <a:spcPct val="100000"/>
              </a:lnSpc>
              <a:spcBef>
                <a:spcPts val="0"/>
              </a:spcBef>
              <a:spcAft>
                <a:spcPts val="0"/>
              </a:spcAft>
              <a:buClr>
                <a:srgbClr val="000000"/>
              </a:buClr>
              <a:buSzPts val="1100"/>
              <a:buFont typeface="Arial"/>
              <a:buChar char="●"/>
            </a:pPr>
            <a:r>
              <a:rPr b="1" lang="es" sz="1100">
                <a:solidFill>
                  <a:schemeClr val="accent5"/>
                </a:solidFill>
                <a:highlight>
                  <a:srgbClr val="FFFFFF"/>
                </a:highlight>
              </a:rPr>
              <a:t>Ficheros constantes:</a:t>
            </a:r>
            <a:r>
              <a:rPr lang="es" sz="1100">
                <a:solidFill>
                  <a:srgbClr val="000000"/>
                </a:solidFill>
                <a:highlight>
                  <a:srgbClr val="FFFFFF"/>
                </a:highlight>
              </a:rPr>
              <a:t> son aquellos que incluyen datos fijos para la aplicación. No suelen ser modificados y se accede a ellos para realización de consultas. </a:t>
            </a:r>
            <a:r>
              <a:rPr lang="es" sz="1100">
                <a:solidFill>
                  <a:schemeClr val="dk1"/>
                </a:solidFill>
                <a:highlight>
                  <a:srgbClr val="FFFFFF"/>
                </a:highlight>
              </a:rPr>
              <a:t>EJ:</a:t>
            </a:r>
            <a:r>
              <a:rPr lang="es" sz="1100">
                <a:solidFill>
                  <a:srgbClr val="000000"/>
                </a:solidFill>
                <a:highlight>
                  <a:srgbClr val="FFFFFF"/>
                </a:highlight>
              </a:rPr>
              <a:t> un archivo con códigos postales.</a:t>
            </a:r>
            <a:endParaRPr sz="1100">
              <a:solidFill>
                <a:srgbClr val="000000"/>
              </a:solidFill>
              <a:highlight>
                <a:srgbClr val="FFFFFF"/>
              </a:highlight>
            </a:endParaRPr>
          </a:p>
          <a:p>
            <a:pPr indent="-298450" lvl="0" marL="457200" rtl="0" algn="l">
              <a:lnSpc>
                <a:spcPct val="100000"/>
              </a:lnSpc>
              <a:spcBef>
                <a:spcPts val="0"/>
              </a:spcBef>
              <a:spcAft>
                <a:spcPts val="0"/>
              </a:spcAft>
              <a:buClr>
                <a:srgbClr val="000000"/>
              </a:buClr>
              <a:buSzPts val="1100"/>
              <a:buFont typeface="Arial"/>
              <a:buChar char="●"/>
            </a:pPr>
            <a:r>
              <a:rPr b="1" lang="es" sz="1100">
                <a:solidFill>
                  <a:schemeClr val="accent5"/>
                </a:solidFill>
                <a:highlight>
                  <a:srgbClr val="FFFFFF"/>
                </a:highlight>
              </a:rPr>
              <a:t>Ficheros históricos:</a:t>
            </a:r>
            <a:r>
              <a:rPr b="1" lang="es" sz="1100">
                <a:solidFill>
                  <a:srgbClr val="000000"/>
                </a:solidFill>
                <a:highlight>
                  <a:srgbClr val="FFFFFF"/>
                </a:highlight>
              </a:rPr>
              <a:t> </a:t>
            </a:r>
            <a:r>
              <a:rPr lang="es" sz="1100">
                <a:solidFill>
                  <a:srgbClr val="000000"/>
                </a:solidFill>
                <a:highlight>
                  <a:srgbClr val="FFFFFF"/>
                </a:highlight>
              </a:rPr>
              <a:t>contienen datos que fueron considerados como actuales en un período o situación anterior. Se utilizan para la reconstrucción de situaciones. </a:t>
            </a:r>
            <a:r>
              <a:rPr lang="es" sz="1100">
                <a:solidFill>
                  <a:schemeClr val="dk1"/>
                </a:solidFill>
                <a:highlight>
                  <a:srgbClr val="FFFFFF"/>
                </a:highlight>
              </a:rPr>
              <a:t>EJ:</a:t>
            </a:r>
            <a:r>
              <a:rPr lang="es" sz="1100">
                <a:solidFill>
                  <a:srgbClr val="000000"/>
                </a:solidFill>
                <a:highlight>
                  <a:srgbClr val="FFFFFF"/>
                </a:highlight>
              </a:rPr>
              <a:t> un archivo con los usuarios que han sido dados de baja en la plataforma educativa.</a:t>
            </a:r>
            <a:endParaRPr sz="1100">
              <a:solidFill>
                <a:srgbClr val="000000"/>
              </a:solidFill>
              <a:highlight>
                <a:srgbClr val="FFFFFF"/>
              </a:highlight>
            </a:endParaRPr>
          </a:p>
          <a:p>
            <a:pPr indent="0" lvl="0" marL="457200" rtl="0" algn="l">
              <a:lnSpc>
                <a:spcPct val="100000"/>
              </a:lnSpc>
              <a:spcBef>
                <a:spcPts val="0"/>
              </a:spcBef>
              <a:spcAft>
                <a:spcPts val="0"/>
              </a:spcAft>
              <a:buNone/>
            </a:pPr>
            <a:r>
              <a:t/>
            </a:r>
            <a:endParaRPr sz="1100">
              <a:solidFill>
                <a:srgbClr val="4A4A4A"/>
              </a:solidFill>
              <a:highlight>
                <a:srgbClr val="FFFFFF"/>
              </a:highlight>
            </a:endParaRPr>
          </a:p>
          <a:p>
            <a:pPr indent="0" lvl="0" marL="0" rtl="0" algn="l">
              <a:lnSpc>
                <a:spcPct val="100000"/>
              </a:lnSpc>
              <a:spcBef>
                <a:spcPts val="0"/>
              </a:spcBef>
              <a:spcAft>
                <a:spcPts val="0"/>
              </a:spcAft>
              <a:buNone/>
            </a:pPr>
            <a:r>
              <a:rPr b="1" lang="es" sz="2000">
                <a:solidFill>
                  <a:schemeClr val="dk1"/>
                </a:solidFill>
                <a:highlight>
                  <a:srgbClr val="FFFFFF"/>
                </a:highlight>
              </a:rPr>
              <a:t>Ficheros temporales</a:t>
            </a:r>
            <a:endParaRPr b="1" sz="2000">
              <a:solidFill>
                <a:schemeClr val="dk1"/>
              </a:solidFill>
              <a:highlight>
                <a:srgbClr val="FFFFFF"/>
              </a:highlight>
            </a:endParaRPr>
          </a:p>
          <a:p>
            <a:pPr indent="0" lvl="0" marL="0" rtl="0" algn="l">
              <a:lnSpc>
                <a:spcPct val="100000"/>
              </a:lnSpc>
              <a:spcBef>
                <a:spcPts val="0"/>
              </a:spcBef>
              <a:spcAft>
                <a:spcPts val="0"/>
              </a:spcAft>
              <a:buNone/>
            </a:pPr>
            <a:r>
              <a:t/>
            </a:r>
            <a:endParaRPr b="1" sz="500">
              <a:solidFill>
                <a:schemeClr val="dk1"/>
              </a:solidFill>
              <a:highlight>
                <a:srgbClr val="FFFFFF"/>
              </a:highlight>
            </a:endParaRPr>
          </a:p>
          <a:p>
            <a:pPr indent="0" lvl="0" marL="0" rtl="0" algn="l">
              <a:lnSpc>
                <a:spcPct val="100000"/>
              </a:lnSpc>
              <a:spcBef>
                <a:spcPts val="0"/>
              </a:spcBef>
              <a:spcAft>
                <a:spcPts val="0"/>
              </a:spcAft>
              <a:buNone/>
            </a:pPr>
            <a:r>
              <a:rPr lang="es" sz="1100">
                <a:solidFill>
                  <a:srgbClr val="000000"/>
                </a:solidFill>
                <a:highlight>
                  <a:srgbClr val="FFFFFF"/>
                </a:highlight>
              </a:rPr>
              <a:t>Se utilizan para almacenar información útil para una parte de la aplicación, no para toda ella. Son generados a partir de datos de ficheros permanentes. Tienen un corto periodo de existencia. Estos se subdividen en:</a:t>
            </a:r>
            <a:endParaRPr sz="1100">
              <a:solidFill>
                <a:srgbClr val="000000"/>
              </a:solidFill>
              <a:highlight>
                <a:srgbClr val="FFFFFF"/>
              </a:highlight>
            </a:endParaRPr>
          </a:p>
          <a:p>
            <a:pPr indent="-298450" lvl="0" marL="457200" rtl="0" algn="l">
              <a:lnSpc>
                <a:spcPct val="100000"/>
              </a:lnSpc>
              <a:spcBef>
                <a:spcPts val="1600"/>
              </a:spcBef>
              <a:spcAft>
                <a:spcPts val="0"/>
              </a:spcAft>
              <a:buClr>
                <a:srgbClr val="000000"/>
              </a:buClr>
              <a:buSzPts val="1100"/>
              <a:buFont typeface="Arial"/>
              <a:buChar char="●"/>
            </a:pPr>
            <a:r>
              <a:rPr b="1" lang="es" sz="1100">
                <a:solidFill>
                  <a:schemeClr val="accent5"/>
                </a:solidFill>
                <a:highlight>
                  <a:srgbClr val="FFFFFF"/>
                </a:highlight>
              </a:rPr>
              <a:t>Ficheros intermedios:</a:t>
            </a:r>
            <a:r>
              <a:rPr b="1" lang="es" sz="1100">
                <a:solidFill>
                  <a:srgbClr val="000000"/>
                </a:solidFill>
                <a:highlight>
                  <a:srgbClr val="FFFFFF"/>
                </a:highlight>
              </a:rPr>
              <a:t> </a:t>
            </a:r>
            <a:r>
              <a:rPr lang="es" sz="1100">
                <a:solidFill>
                  <a:srgbClr val="000000"/>
                </a:solidFill>
                <a:highlight>
                  <a:srgbClr val="FFFFFF"/>
                </a:highlight>
              </a:rPr>
              <a:t>almacenan resultados de una aplicación que serán utilizados por otra.</a:t>
            </a:r>
            <a:endParaRPr sz="1100">
              <a:solidFill>
                <a:srgbClr val="000000"/>
              </a:solidFill>
              <a:highlight>
                <a:srgbClr val="FFFFFF"/>
              </a:highlight>
            </a:endParaRPr>
          </a:p>
          <a:p>
            <a:pPr indent="-298450" lvl="0" marL="457200" rtl="0" algn="l">
              <a:lnSpc>
                <a:spcPct val="100000"/>
              </a:lnSpc>
              <a:spcBef>
                <a:spcPts val="0"/>
              </a:spcBef>
              <a:spcAft>
                <a:spcPts val="0"/>
              </a:spcAft>
              <a:buClr>
                <a:srgbClr val="000000"/>
              </a:buClr>
              <a:buSzPts val="1100"/>
              <a:buFont typeface="Arial"/>
              <a:buChar char="●"/>
            </a:pPr>
            <a:r>
              <a:rPr b="1" lang="es" sz="1100">
                <a:solidFill>
                  <a:schemeClr val="accent5"/>
                </a:solidFill>
                <a:highlight>
                  <a:srgbClr val="FFFFFF"/>
                </a:highlight>
              </a:rPr>
              <a:t>Ficheros de maniobras:</a:t>
            </a:r>
            <a:r>
              <a:rPr lang="es" sz="1100">
                <a:solidFill>
                  <a:srgbClr val="000000"/>
                </a:solidFill>
                <a:highlight>
                  <a:srgbClr val="FFFFFF"/>
                </a:highlight>
              </a:rPr>
              <a:t> almacenan datos de una aplicación que no pueden ser mantenidos en memoria principal por falta de espacio.</a:t>
            </a:r>
            <a:endParaRPr sz="1100">
              <a:solidFill>
                <a:srgbClr val="000000"/>
              </a:solidFill>
              <a:highlight>
                <a:srgbClr val="FFFFFF"/>
              </a:highlight>
            </a:endParaRPr>
          </a:p>
          <a:p>
            <a:pPr indent="-298450" lvl="0" marL="457200" rtl="0" algn="l">
              <a:lnSpc>
                <a:spcPct val="100000"/>
              </a:lnSpc>
              <a:spcBef>
                <a:spcPts val="0"/>
              </a:spcBef>
              <a:spcAft>
                <a:spcPts val="0"/>
              </a:spcAft>
              <a:buClr>
                <a:srgbClr val="000000"/>
              </a:buClr>
              <a:buSzPts val="1100"/>
              <a:buFont typeface="Arial"/>
              <a:buChar char="●"/>
            </a:pPr>
            <a:r>
              <a:rPr b="1" lang="es" sz="1100">
                <a:solidFill>
                  <a:schemeClr val="accent5"/>
                </a:solidFill>
                <a:highlight>
                  <a:srgbClr val="FFFFFF"/>
                </a:highlight>
              </a:rPr>
              <a:t>Ficheros de resultados:</a:t>
            </a:r>
            <a:r>
              <a:rPr lang="es" sz="1100">
                <a:solidFill>
                  <a:srgbClr val="000000"/>
                </a:solidFill>
                <a:highlight>
                  <a:srgbClr val="FFFFFF"/>
                </a:highlight>
              </a:rPr>
              <a:t> almacenan datos que van a ser transferidos a un dispositivo de salida.</a:t>
            </a:r>
            <a:endParaRPr b="1" sz="1100">
              <a:solidFill>
                <a:srgbClr val="000000"/>
              </a:solidFill>
            </a:endParaRPr>
          </a:p>
          <a:p>
            <a:pPr indent="0" lvl="0" marL="0" rtl="0" algn="l">
              <a:spcBef>
                <a:spcPts val="1600"/>
              </a:spcBef>
              <a:spcAft>
                <a:spcPts val="0"/>
              </a:spcAft>
              <a:buNone/>
            </a:pPr>
            <a:r>
              <a:t/>
            </a:r>
            <a:endParaRPr sz="1100"/>
          </a:p>
          <a:p>
            <a:pPr indent="0" lvl="0" marL="0" rtl="0" algn="l">
              <a:spcBef>
                <a:spcPts val="1200"/>
              </a:spcBef>
              <a:spcAft>
                <a:spcPts val="1200"/>
              </a:spcAft>
              <a:buNone/>
            </a:pPr>
            <a:r>
              <a:t/>
            </a:r>
            <a:endParaRPr sz="1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title"/>
          </p:nvPr>
        </p:nvSpPr>
        <p:spPr>
          <a:xfrm>
            <a:off x="311700" y="3180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s" u="sng"/>
              <a:t>Bases de datos</a:t>
            </a:r>
            <a:endParaRPr b="1" u="sng"/>
          </a:p>
        </p:txBody>
      </p:sp>
      <p:sp>
        <p:nvSpPr>
          <p:cNvPr id="132" name="Google Shape;132;p21"/>
          <p:cNvSpPr txBox="1"/>
          <p:nvPr>
            <p:ph idx="1" type="body"/>
          </p:nvPr>
        </p:nvSpPr>
        <p:spPr>
          <a:xfrm>
            <a:off x="311700" y="820381"/>
            <a:ext cx="8277300" cy="396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100">
                <a:solidFill>
                  <a:schemeClr val="accent5"/>
                </a:solidFill>
              </a:rPr>
              <a:t>Definición:</a:t>
            </a:r>
            <a:r>
              <a:rPr lang="es" sz="1100">
                <a:solidFill>
                  <a:srgbClr val="000000"/>
                </a:solidFill>
              </a:rPr>
              <a:t> es una colección de datos relacionados lógicamente entre sí, con una definición y descripción comunes y que están estructurados de una determinada manera. Es un conjunto estructurado de datos que representa entidades y sus interrelaciones, almacenados con la mínima redundancia y posibilitando el acceso a ellos eficientemente por parte de varias aplicaciones y usuarios.</a:t>
            </a:r>
            <a:endParaRPr sz="1100">
              <a:solidFill>
                <a:srgbClr val="000000"/>
              </a:solidFill>
            </a:endParaRPr>
          </a:p>
          <a:p>
            <a:pPr indent="0" lvl="0" marL="0" rtl="0" algn="l">
              <a:spcBef>
                <a:spcPts val="0"/>
              </a:spcBef>
              <a:spcAft>
                <a:spcPts val="0"/>
              </a:spcAft>
              <a:buNone/>
            </a:pPr>
            <a:r>
              <a:t/>
            </a:r>
            <a:endParaRPr sz="1100">
              <a:solidFill>
                <a:srgbClr val="000000"/>
              </a:solidFill>
            </a:endParaRPr>
          </a:p>
          <a:p>
            <a:pPr indent="0" lvl="0" marL="0" rtl="0" algn="l">
              <a:spcBef>
                <a:spcPts val="0"/>
              </a:spcBef>
              <a:spcAft>
                <a:spcPts val="0"/>
              </a:spcAft>
              <a:buNone/>
            </a:pPr>
            <a:r>
              <a:rPr lang="es" sz="1100">
                <a:solidFill>
                  <a:srgbClr val="000000"/>
                </a:solidFill>
                <a:highlight>
                  <a:srgbClr val="FFFFFF"/>
                </a:highlight>
              </a:rPr>
              <a:t>La base de datos no sólo contiene los datos de la organización, también almacena una descripción de dichos datos. Esta descripción es lo que se denomina </a:t>
            </a:r>
            <a:r>
              <a:rPr b="1" lang="es" sz="1100">
                <a:solidFill>
                  <a:schemeClr val="accent5"/>
                </a:solidFill>
                <a:highlight>
                  <a:srgbClr val="FFFFFF"/>
                </a:highlight>
              </a:rPr>
              <a:t>metadatos</a:t>
            </a:r>
            <a:r>
              <a:rPr lang="es" sz="1100">
                <a:solidFill>
                  <a:schemeClr val="accent5"/>
                </a:solidFill>
                <a:highlight>
                  <a:srgbClr val="FFFFFF"/>
                </a:highlight>
              </a:rPr>
              <a:t>,</a:t>
            </a:r>
            <a:r>
              <a:rPr lang="es" sz="1100">
                <a:solidFill>
                  <a:srgbClr val="000000"/>
                </a:solidFill>
                <a:highlight>
                  <a:srgbClr val="FFFFFF"/>
                </a:highlight>
              </a:rPr>
              <a:t> se almacena en el </a:t>
            </a:r>
            <a:r>
              <a:rPr b="1" lang="es" sz="1100">
                <a:solidFill>
                  <a:schemeClr val="accent5"/>
                </a:solidFill>
                <a:highlight>
                  <a:srgbClr val="FFFFFF"/>
                </a:highlight>
              </a:rPr>
              <a:t>d</a:t>
            </a:r>
            <a:r>
              <a:rPr b="1" lang="es" sz="1100">
                <a:solidFill>
                  <a:schemeClr val="accent5"/>
                </a:solidFill>
                <a:highlight>
                  <a:srgbClr val="FFFFFF"/>
                </a:highlight>
              </a:rPr>
              <a:t>icc</a:t>
            </a:r>
            <a:r>
              <a:rPr b="1" lang="es" sz="1100">
                <a:solidFill>
                  <a:schemeClr val="accent5"/>
                </a:solidFill>
                <a:highlight>
                  <a:srgbClr val="FFFFFF"/>
                </a:highlight>
              </a:rPr>
              <a:t>ionario de datos o catálogo</a:t>
            </a:r>
            <a:r>
              <a:rPr i="1" lang="es" sz="1100">
                <a:solidFill>
                  <a:srgbClr val="000000"/>
                </a:solidFill>
                <a:highlight>
                  <a:srgbClr val="FFFFFF"/>
                </a:highlight>
              </a:rPr>
              <a:t> </a:t>
            </a:r>
            <a:r>
              <a:rPr lang="es" sz="1100">
                <a:solidFill>
                  <a:srgbClr val="000000"/>
                </a:solidFill>
                <a:highlight>
                  <a:srgbClr val="FFFFFF"/>
                </a:highlight>
              </a:rPr>
              <a:t>y es lo que permite que exista </a:t>
            </a:r>
            <a:r>
              <a:rPr b="1" lang="es" sz="1100">
                <a:solidFill>
                  <a:schemeClr val="accent5"/>
                </a:solidFill>
                <a:highlight>
                  <a:srgbClr val="FFFFFF"/>
                </a:highlight>
              </a:rPr>
              <a:t>independencia de datos</a:t>
            </a:r>
            <a:r>
              <a:rPr lang="es" sz="1100">
                <a:solidFill>
                  <a:schemeClr val="accent5"/>
                </a:solidFill>
                <a:highlight>
                  <a:srgbClr val="FFFFFF"/>
                </a:highlight>
              </a:rPr>
              <a:t> </a:t>
            </a:r>
            <a:r>
              <a:rPr lang="es" sz="1100">
                <a:solidFill>
                  <a:srgbClr val="000000"/>
                </a:solidFill>
                <a:highlight>
                  <a:srgbClr val="FFFFFF"/>
                </a:highlight>
              </a:rPr>
              <a:t>lógica-física.</a:t>
            </a:r>
            <a:endParaRPr sz="1100">
              <a:solidFill>
                <a:srgbClr val="000000"/>
              </a:solidFill>
              <a:highlight>
                <a:srgbClr val="FFFFFF"/>
              </a:highlight>
            </a:endParaRPr>
          </a:p>
          <a:p>
            <a:pPr indent="0" lvl="0" marL="0" rtl="0" algn="l">
              <a:spcBef>
                <a:spcPts val="0"/>
              </a:spcBef>
              <a:spcAft>
                <a:spcPts val="0"/>
              </a:spcAft>
              <a:buNone/>
            </a:pPr>
            <a:r>
              <a:t/>
            </a:r>
            <a:endParaRPr sz="1100">
              <a:solidFill>
                <a:srgbClr val="000000"/>
              </a:solidFill>
              <a:highlight>
                <a:srgbClr val="FFFFFF"/>
              </a:highlight>
            </a:endParaRPr>
          </a:p>
          <a:p>
            <a:pPr indent="0" lvl="0" marL="0" rtl="0" algn="l">
              <a:spcBef>
                <a:spcPts val="0"/>
              </a:spcBef>
              <a:spcAft>
                <a:spcPts val="0"/>
              </a:spcAft>
              <a:buNone/>
            </a:pPr>
            <a:r>
              <a:rPr lang="es" sz="1100">
                <a:solidFill>
                  <a:srgbClr val="000000"/>
                </a:solidFill>
                <a:highlight>
                  <a:srgbClr val="FFFFFF"/>
                </a:highlight>
              </a:rPr>
              <a:t>Una base de datos constará de los siguientes elementos:</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Arial"/>
              <a:buChar char="●"/>
            </a:pPr>
            <a:r>
              <a:rPr b="1" lang="es" sz="1100">
                <a:solidFill>
                  <a:schemeClr val="accent5"/>
                </a:solidFill>
                <a:highlight>
                  <a:srgbClr val="FFFFFF"/>
                </a:highlight>
              </a:rPr>
              <a:t>Entidades: </a:t>
            </a:r>
            <a:r>
              <a:rPr lang="es" sz="1100">
                <a:solidFill>
                  <a:srgbClr val="000000"/>
                </a:solidFill>
                <a:highlight>
                  <a:srgbClr val="FFFFFF"/>
                </a:highlight>
              </a:rPr>
              <a:t>objeto real o abstracto con características diferenciadoras de otros, del que se almacena información en la base de datos. En una base de datos de una clínica veterinaria, posibles entidades podrían ser: ejemplar, doctor, consulta, etc.</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Arial"/>
              <a:buChar char="●"/>
            </a:pPr>
            <a:r>
              <a:rPr b="1" lang="es" sz="1100">
                <a:solidFill>
                  <a:schemeClr val="accent5"/>
                </a:solidFill>
                <a:highlight>
                  <a:srgbClr val="FFFFFF"/>
                </a:highlight>
              </a:rPr>
              <a:t>Atributos:</a:t>
            </a:r>
            <a:r>
              <a:rPr b="1" lang="es" sz="1100">
                <a:solidFill>
                  <a:srgbClr val="000000"/>
                </a:solidFill>
                <a:highlight>
                  <a:srgbClr val="FFFFFF"/>
                </a:highlight>
              </a:rPr>
              <a:t> </a:t>
            </a:r>
            <a:r>
              <a:rPr lang="es" sz="1100">
                <a:solidFill>
                  <a:srgbClr val="000000"/>
                </a:solidFill>
                <a:highlight>
                  <a:srgbClr val="FFFFFF"/>
                </a:highlight>
              </a:rPr>
              <a:t>son los datos que se almacenan de la entidad. Cualquier propiedad o característica de una entidad puede ser atributo. Continuando con nuestro ejemplo, podrían ser atributos: raza, color, nombre, número de identificación, etc.</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Arial"/>
              <a:buChar char="●"/>
            </a:pPr>
            <a:r>
              <a:rPr b="1" lang="es" sz="1100">
                <a:solidFill>
                  <a:schemeClr val="accent5"/>
                </a:solidFill>
                <a:highlight>
                  <a:srgbClr val="FFFFFF"/>
                </a:highlight>
              </a:rPr>
              <a:t>Registros:</a:t>
            </a:r>
            <a:r>
              <a:rPr lang="es" sz="1100">
                <a:solidFill>
                  <a:srgbClr val="000000"/>
                </a:solidFill>
                <a:highlight>
                  <a:srgbClr val="FFFFFF"/>
                </a:highlight>
              </a:rPr>
              <a:t> donde se almacena la información de cada entidad. Es un conjunto de atributos que contienen los datos que pertenecen a una misma repetición de entidad. En nuestro ejemplo, un registro podría ser: </a:t>
            </a:r>
            <a:endParaRPr sz="1100">
              <a:solidFill>
                <a:srgbClr val="000000"/>
              </a:solidFill>
              <a:highlight>
                <a:srgbClr val="FFFFFF"/>
              </a:highlight>
            </a:endParaRPr>
          </a:p>
          <a:p>
            <a:pPr indent="0" lvl="0" marL="457200" rtl="0" algn="l">
              <a:spcBef>
                <a:spcPts val="0"/>
              </a:spcBef>
              <a:spcAft>
                <a:spcPts val="0"/>
              </a:spcAft>
              <a:buNone/>
            </a:pPr>
            <a:r>
              <a:rPr lang="es" sz="1100">
                <a:solidFill>
                  <a:srgbClr val="000000"/>
                </a:solidFill>
                <a:highlight>
                  <a:srgbClr val="FFFFFF"/>
                </a:highlight>
              </a:rPr>
              <a:t>2123056, Sultán, Podenco, Gris, 23/03/2009.</a:t>
            </a:r>
            <a:endParaRPr sz="1100">
              <a:solidFill>
                <a:srgbClr val="000000"/>
              </a:solidFill>
              <a:highlight>
                <a:srgbClr val="FFFFFF"/>
              </a:highlight>
            </a:endParaRPr>
          </a:p>
          <a:p>
            <a:pPr indent="-298450" lvl="0" marL="457200" rtl="0" algn="l">
              <a:spcBef>
                <a:spcPts val="0"/>
              </a:spcBef>
              <a:spcAft>
                <a:spcPts val="0"/>
              </a:spcAft>
              <a:buClr>
                <a:schemeClr val="accent5"/>
              </a:buClr>
              <a:buSzPts val="1100"/>
              <a:buFont typeface="Arial"/>
              <a:buChar char="●"/>
            </a:pPr>
            <a:r>
              <a:rPr b="1" lang="es" sz="1100">
                <a:solidFill>
                  <a:schemeClr val="accent5"/>
                </a:solidFill>
                <a:highlight>
                  <a:srgbClr val="FFFFFF"/>
                </a:highlight>
              </a:rPr>
              <a:t>Campos:</a:t>
            </a:r>
            <a:r>
              <a:rPr b="1" lang="es" sz="1100">
                <a:solidFill>
                  <a:srgbClr val="000000"/>
                </a:solidFill>
                <a:highlight>
                  <a:srgbClr val="FFFFFF"/>
                </a:highlight>
              </a:rPr>
              <a:t> </a:t>
            </a:r>
            <a:r>
              <a:rPr lang="es" sz="1100">
                <a:solidFill>
                  <a:srgbClr val="000000"/>
                </a:solidFill>
                <a:highlight>
                  <a:srgbClr val="FFFFFF"/>
                </a:highlight>
              </a:rPr>
              <a:t>donde se almacenan los atributos de cada registro. Teniendo en cuenta el ejemplo </a:t>
            </a:r>
            <a:endParaRPr sz="1100">
              <a:solidFill>
                <a:srgbClr val="000000"/>
              </a:solidFill>
              <a:highlight>
                <a:srgbClr val="FFFFFF"/>
              </a:highlight>
            </a:endParaRPr>
          </a:p>
          <a:p>
            <a:pPr indent="457200" lvl="0" marL="0" rtl="0" algn="l">
              <a:spcBef>
                <a:spcPts val="0"/>
              </a:spcBef>
              <a:spcAft>
                <a:spcPts val="0"/>
              </a:spcAft>
              <a:buNone/>
            </a:pPr>
            <a:r>
              <a:rPr lang="es" sz="1100">
                <a:solidFill>
                  <a:srgbClr val="000000"/>
                </a:solidFill>
                <a:highlight>
                  <a:srgbClr val="FFFFFF"/>
                </a:highlight>
              </a:rPr>
              <a:t>anterior, un campo podría ser el valor Podenco.</a:t>
            </a:r>
            <a:endParaRPr sz="1100">
              <a:solidFill>
                <a:srgbClr val="000000"/>
              </a:solidFill>
              <a:highlight>
                <a:srgbClr val="FFFFFF"/>
              </a:highlight>
            </a:endParaRPr>
          </a:p>
          <a:p>
            <a:pPr indent="0" lvl="0" marL="0" rtl="0" algn="l">
              <a:spcBef>
                <a:spcPts val="0"/>
              </a:spcBef>
              <a:spcAft>
                <a:spcPts val="0"/>
              </a:spcAft>
              <a:buNone/>
            </a:pPr>
            <a:r>
              <a:t/>
            </a:r>
            <a:endParaRPr sz="1100"/>
          </a:p>
          <a:p>
            <a:pPr indent="0" lvl="0" marL="0" rtl="0" algn="l">
              <a:spcBef>
                <a:spcPts val="1200"/>
              </a:spcBef>
              <a:spcAft>
                <a:spcPts val="0"/>
              </a:spcAft>
              <a:buNone/>
            </a:pPr>
            <a:r>
              <a:t/>
            </a:r>
            <a:endParaRPr sz="1100"/>
          </a:p>
          <a:p>
            <a:pPr indent="0" lvl="0" marL="0" rtl="0" algn="l">
              <a:spcBef>
                <a:spcPts val="1200"/>
              </a:spcBef>
              <a:spcAft>
                <a:spcPts val="1200"/>
              </a:spcAft>
              <a:buNone/>
            </a:pPr>
            <a:r>
              <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